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39" r:id="rId4"/>
  </p:sldMasterIdLst>
  <p:notesMasterIdLst>
    <p:notesMasterId r:id="rId17"/>
  </p:notesMasterIdLst>
  <p:handoutMasterIdLst>
    <p:handoutMasterId r:id="rId18"/>
  </p:handoutMasterIdLst>
  <p:sldIdLst>
    <p:sldId id="256" r:id="rId5"/>
    <p:sldId id="277" r:id="rId6"/>
    <p:sldId id="288" r:id="rId7"/>
    <p:sldId id="280" r:id="rId8"/>
    <p:sldId id="265" r:id="rId9"/>
    <p:sldId id="271" r:id="rId10"/>
    <p:sldId id="281" r:id="rId11"/>
    <p:sldId id="290" r:id="rId12"/>
    <p:sldId id="283" r:id="rId13"/>
    <p:sldId id="285" r:id="rId14"/>
    <p:sldId id="286" r:id="rId15"/>
    <p:sldId id="270" r:id="rId1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15:clr>
            <a:srgbClr val="A4A3A4"/>
          </p15:clr>
        </p15:guide>
        <p15:guide id="2" pos="26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FF7F50"/>
    <a:srgbClr val="097CB0"/>
    <a:srgbClr val="007E3C"/>
    <a:srgbClr val="00592A"/>
    <a:srgbClr val="F7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51"/>
    <p:restoredTop sz="96534"/>
  </p:normalViewPr>
  <p:slideViewPr>
    <p:cSldViewPr>
      <p:cViewPr varScale="1">
        <p:scale>
          <a:sx n="125" d="100"/>
          <a:sy n="125" d="100"/>
        </p:scale>
        <p:origin x="168" y="416"/>
      </p:cViewPr>
      <p:guideLst>
        <p:guide orient="horz"/>
        <p:guide pos="2688"/>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2B2881-9FDA-4980-24AD-4C382317A4B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C252ECF0-F0B6-0CD4-0C47-E48D175BCB1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a:latin typeface="Arial" charset="0"/>
              </a:defRPr>
            </a:lvl1pPr>
          </a:lstStyle>
          <a:p>
            <a:pPr>
              <a:defRPr/>
            </a:pPr>
            <a:fld id="{7C219A4E-E7D5-2645-A59F-CC1291BF0D8E}" type="datetimeFigureOut">
              <a:rPr lang="en-US"/>
              <a:pPr>
                <a:defRPr/>
              </a:pPr>
              <a:t>12/14/23</a:t>
            </a:fld>
            <a:endParaRPr lang="en-US"/>
          </a:p>
        </p:txBody>
      </p:sp>
      <p:sp>
        <p:nvSpPr>
          <p:cNvPr id="4" name="Footer Placeholder 3">
            <a:extLst>
              <a:ext uri="{FF2B5EF4-FFF2-40B4-BE49-F238E27FC236}">
                <a16:creationId xmlns:a16="http://schemas.microsoft.com/office/drawing/2014/main" id="{04BF5FB8-6020-3C87-4C9E-E47775ABFC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D316FBCB-DFF9-1CBF-0951-C21F5A6F71B0}"/>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9ECA3CA4-C8FB-DD43-BB40-5C77DBD514AF}"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C09BD2-4643-B7A2-F17F-942CE1DD506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B44B3BFF-D397-49F5-627F-6378BC6B74D0}"/>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A94A677-F569-DA46-BD90-27434DBA4B54}" type="datetimeFigureOut">
              <a:rPr lang="en-US"/>
              <a:pPr>
                <a:defRPr/>
              </a:pPr>
              <a:t>12/14/23</a:t>
            </a:fld>
            <a:endParaRPr lang="en-US"/>
          </a:p>
        </p:txBody>
      </p:sp>
      <p:sp>
        <p:nvSpPr>
          <p:cNvPr id="4" name="Slide Image Placeholder 3">
            <a:extLst>
              <a:ext uri="{FF2B5EF4-FFF2-40B4-BE49-F238E27FC236}">
                <a16:creationId xmlns:a16="http://schemas.microsoft.com/office/drawing/2014/main" id="{876DDC74-B292-FF01-673C-9BBBA5E64A10}"/>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87716577-60F4-E054-3748-1FACD543DC2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EA1B75A-2758-1340-C00B-F519F330A13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B5320E93-B02A-8C40-5F41-CFEC6D6AF6FC}"/>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45E6F9AD-04B1-CA44-B796-61E3B8FF92C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a:extLst>
              <a:ext uri="{FF2B5EF4-FFF2-40B4-BE49-F238E27FC236}">
                <a16:creationId xmlns:a16="http://schemas.microsoft.com/office/drawing/2014/main" id="{0A5C8EE2-8426-06B9-0E1A-9FDC8DA5C3C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a:extLst>
              <a:ext uri="{FF2B5EF4-FFF2-40B4-BE49-F238E27FC236}">
                <a16:creationId xmlns:a16="http://schemas.microsoft.com/office/drawing/2014/main" id="{50AB6E52-38B2-ADD0-6D71-9E5CD80030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Hi everyone, today I will talk about the weakening of the AMOC abyssal limb in the North Atlantic   </a:t>
            </a:r>
          </a:p>
          <a:p>
            <a:pPr marL="171450" indent="-171450" eaLnBrk="1" hangingPunct="1">
              <a:spcBef>
                <a:spcPct val="0"/>
              </a:spcBef>
              <a:buFontTx/>
              <a:buChar char="-"/>
            </a:pPr>
            <a:endParaRPr lang="en-US" altLang="en-US" dirty="0"/>
          </a:p>
          <a:p>
            <a:pPr marL="171450" marR="0" lvl="0" indent="-171450" algn="l" defTabSz="914400" rtl="0" eaLnBrk="1" fontAlgn="base" latinLnBrk="0" hangingPunct="1">
              <a:lnSpc>
                <a:spcPct val="100000"/>
              </a:lnSpc>
              <a:spcBef>
                <a:spcPct val="0"/>
              </a:spcBef>
              <a:spcAft>
                <a:spcPct val="0"/>
              </a:spcAft>
              <a:buClrTx/>
              <a:buSzTx/>
              <a:buFontTx/>
              <a:buChar char="-"/>
              <a:tabLst/>
              <a:defRPr/>
            </a:pPr>
            <a:r>
              <a:rPr lang="en-US" altLang="en-US" dirty="0"/>
              <a:t>So, when I say abyssal limb of the AMOC, I’m mainly referring to the Bottom Water flow that spreads from Antarctica towards the northern hemisphere below 4000 m</a:t>
            </a:r>
          </a:p>
          <a:p>
            <a:pPr marL="171450" indent="-171450" eaLnBrk="1" hangingPunct="1">
              <a:spcBef>
                <a:spcPct val="0"/>
              </a:spcBef>
              <a:buFontTx/>
              <a:buChar char="-"/>
            </a:pPr>
            <a:endParaRPr lang="en-US" altLang="en-US" dirty="0"/>
          </a:p>
        </p:txBody>
      </p:sp>
      <p:sp>
        <p:nvSpPr>
          <p:cNvPr id="53251" name="Slide Number Placeholder 3">
            <a:extLst>
              <a:ext uri="{FF2B5EF4-FFF2-40B4-BE49-F238E27FC236}">
                <a16:creationId xmlns:a16="http://schemas.microsoft.com/office/drawing/2014/main" id="{F57826A4-20AC-62E5-5238-364C406703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DBDA828-ECF0-3949-8F08-D80F4B10597E}" type="slidenum">
              <a:rPr lang="en-US" altLang="en-US"/>
              <a:pPr>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To contextualize why we are looking at this component of the AMOC, I need </a:t>
            </a:r>
            <a:r>
              <a:rPr lang="en-US" altLang="en-US" dirty="0" err="1"/>
              <a:t>tsay</a:t>
            </a:r>
            <a:r>
              <a:rPr lang="en-US" altLang="en-US" dirty="0"/>
              <a:t> hat this abyssal layer is shrinking, driving abyssal warming globally and contributing to SLR.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As we can see in this heat flux map from </a:t>
            </a:r>
            <a:r>
              <a:rPr lang="en-US" altLang="en-US" dirty="0" err="1"/>
              <a:t>Purkey</a:t>
            </a:r>
            <a:r>
              <a:rPr lang="en-US" altLang="en-US" dirty="0"/>
              <a:t> &amp; Johnson 2010, with exception of a few areas like the eastern Atlantic and western Indian oceans, the abyssal layers are generally warming due this contraction </a:t>
            </a:r>
          </a:p>
          <a:p>
            <a:pPr marL="171450" indent="-171450" eaLnBrk="1" hangingPunct="1">
              <a:spcBef>
                <a:spcPct val="0"/>
              </a:spcBef>
              <a:buFontTx/>
              <a:buChar char="-"/>
            </a:pPr>
            <a:endParaRPr lang="en-US" altLang="en-US" dirty="0"/>
          </a:p>
          <a:p>
            <a:pPr marL="171450" marR="0" lvl="0" indent="-171450" algn="l" defTabSz="914400" rtl="0" eaLnBrk="1" fontAlgn="base" latinLnBrk="0" hangingPunct="1">
              <a:lnSpc>
                <a:spcPct val="100000"/>
              </a:lnSpc>
              <a:spcBef>
                <a:spcPct val="0"/>
              </a:spcBef>
              <a:spcAft>
                <a:spcPct val="0"/>
              </a:spcAft>
              <a:buClrTx/>
              <a:buSzTx/>
              <a:buFontTx/>
              <a:buChar char="-"/>
              <a:tabLst/>
              <a:defRPr/>
            </a:pPr>
            <a:r>
              <a:rPr lang="en-US" altLang="en-US" dirty="0"/>
              <a:t>The idea behind this  is relatively simple, that has been verified in numerical simulations, is that:  as the flow slows down, less AABW fills those basins, and the cold layer contracts locally. </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2</a:t>
            </a:fld>
            <a:endParaRPr lang="en-US" altLang="en-US"/>
          </a:p>
        </p:txBody>
      </p:sp>
    </p:spTree>
    <p:extLst>
      <p:ext uri="{BB962C8B-B14F-4D97-AF65-F5344CB8AC3E}">
        <p14:creationId xmlns:p14="http://schemas.microsoft.com/office/powerpoint/2010/main" val="2288189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However, in the western North Atlantic, this signal is not as clear as in the western South Atlantic, for example,  which corresponds to the main route of the AABW produced in the Weddell Sea</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In fact, the abyssal temperature and transports variabilities are </a:t>
            </a:r>
            <a:r>
              <a:rPr lang="en-US" sz="1200" b="1" dirty="0"/>
              <a:t>surprisingly </a:t>
            </a:r>
            <a:r>
              <a:rPr lang="en-US" altLang="en-US" dirty="0"/>
              <a:t>vigorous, making warming and weakening trends uncertain and unclear in this area.</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3</a:t>
            </a:fld>
            <a:endParaRPr lang="en-US" altLang="en-US"/>
          </a:p>
        </p:txBody>
      </p:sp>
    </p:spTree>
    <p:extLst>
      <p:ext uri="{BB962C8B-B14F-4D97-AF65-F5344CB8AC3E}">
        <p14:creationId xmlns:p14="http://schemas.microsoft.com/office/powerpoint/2010/main" val="1295947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Motivated by this, we wanted to check if the abyssal warming and Bottom water contraction are present and persistent in the  western North Atlantic after 2000.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To do so, we use the MOVE hydrographic tall moorings at 16N to Study the variability of the AABW flow (stars) (click);  </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4</a:t>
            </a:fld>
            <a:endParaRPr lang="en-US" altLang="en-US"/>
          </a:p>
        </p:txBody>
      </p:sp>
    </p:spTree>
    <p:extLst>
      <p:ext uri="{BB962C8B-B14F-4D97-AF65-F5344CB8AC3E}">
        <p14:creationId xmlns:p14="http://schemas.microsoft.com/office/powerpoint/2010/main" val="2503537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And then, relate this variability to abyssal temperature variations using a wide collection of hydrographic measurements farther north (click).  </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5</a:t>
            </a:fld>
            <a:endParaRPr lang="en-US" altLang="en-US"/>
          </a:p>
        </p:txBody>
      </p:sp>
    </p:spTree>
    <p:extLst>
      <p:ext uri="{BB962C8B-B14F-4D97-AF65-F5344CB8AC3E}">
        <p14:creationId xmlns:p14="http://schemas.microsoft.com/office/powerpoint/2010/main" val="343899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First things first, lets start with the main result of the study which is the variability of the AABW transport across 16N;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And this is done by calculating the abyssal geostrophic transports using the MOVE tall moorings hydrographic moorings located near the western boundary and the western flank of the Mid-Atlantic Ridge in the east</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this is the mean geostrophic velocity profile between the moorings at 16N in orange overlaid with the same calculation done using two CTD transects we had available.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The mean AABW </a:t>
            </a:r>
            <a:r>
              <a:rPr lang="en-US" altLang="en-US" dirty="0" err="1"/>
              <a:t>transrport</a:t>
            </a:r>
            <a:r>
              <a:rPr lang="en-US" altLang="en-US" dirty="0"/>
              <a:t> is about 2.40 </a:t>
            </a:r>
            <a:r>
              <a:rPr lang="en-US" altLang="en-US" dirty="0" err="1"/>
              <a:t>Sv</a:t>
            </a: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6</a:t>
            </a:fld>
            <a:endParaRPr lang="en-US" altLang="en-US"/>
          </a:p>
        </p:txBody>
      </p:sp>
    </p:spTree>
    <p:extLst>
      <p:ext uri="{BB962C8B-B14F-4D97-AF65-F5344CB8AC3E}">
        <p14:creationId xmlns:p14="http://schemas.microsoft.com/office/powerpoint/2010/main" val="2850817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 and In terms of variability, the abyssal flow presents some significant interannual oscillations on top of a weakening trend of the flow that results in a 12% reduction in 20 years.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Because we use a constant reference level, any variability seen here is associated with changes in the horizontal density gradients across 16N. </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7</a:t>
            </a:fld>
            <a:endParaRPr lang="en-US" altLang="en-US"/>
          </a:p>
        </p:txBody>
      </p:sp>
    </p:spTree>
    <p:extLst>
      <p:ext uri="{BB962C8B-B14F-4D97-AF65-F5344CB8AC3E}">
        <p14:creationId xmlns:p14="http://schemas.microsoft.com/office/powerpoint/2010/main" val="1471295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171450" indent="-171450" eaLnBrk="1" hangingPunct="1">
              <a:spcBef>
                <a:spcPct val="0"/>
              </a:spcBef>
              <a:buFontTx/>
              <a:buChar char="-"/>
            </a:pPr>
            <a:r>
              <a:rPr lang="en-US" altLang="en-US" dirty="0"/>
              <a:t>From these current meter mean velocities, we can see that the AABW northward flow is mostly concentrated near the Mid-Atlantic Ridge in the east</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As the the AABW flow slows down it forces the </a:t>
            </a:r>
            <a:r>
              <a:rPr lang="en-US" altLang="en-US" dirty="0" err="1"/>
              <a:t>isopycnals</a:t>
            </a:r>
            <a:r>
              <a:rPr lang="en-US" altLang="en-US" dirty="0"/>
              <a:t> (and isotherms) to move downwards reducing the horizontal density gradients and, consequently, the geostrophic vertical shear and transports</a:t>
            </a:r>
          </a:p>
          <a:p>
            <a:pPr marL="171450" indent="-171450" eaLnBrk="1" hangingPunct="1">
              <a:spcBef>
                <a:spcPct val="0"/>
              </a:spcBef>
              <a:buFontTx/>
              <a:buChar char="-"/>
            </a:pPr>
            <a:endParaRPr lang="en-US" altLang="en-US" dirty="0"/>
          </a:p>
          <a:p>
            <a:pPr marL="171450" indent="-171450" eaLnBrk="1" hangingPunct="1">
              <a:spcBef>
                <a:spcPct val="0"/>
              </a:spcBef>
              <a:buFontTx/>
              <a:buChar char="-"/>
            </a:pPr>
            <a:endParaRPr lang="en-US" altLang="en-US" dirty="0"/>
          </a:p>
          <a:p>
            <a:pPr marL="171450" indent="-171450" eaLnBrk="1" hangingPunct="1">
              <a:spcBef>
                <a:spcPct val="0"/>
              </a:spcBef>
              <a:buFontTx/>
              <a:buChar char="-"/>
            </a:pPr>
            <a:endParaRPr lang="en-US" altLang="en-US" dirty="0"/>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8</a:t>
            </a:fld>
            <a:endParaRPr lang="en-US" altLang="en-US"/>
          </a:p>
        </p:txBody>
      </p:sp>
    </p:spTree>
    <p:extLst>
      <p:ext uri="{BB962C8B-B14F-4D97-AF65-F5344CB8AC3E}">
        <p14:creationId xmlns:p14="http://schemas.microsoft.com/office/powerpoint/2010/main" val="1177707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Ok, so we saw that the AABW flow is weakening at 16N and this weakening is associated with the abyssal warming near the MAR (or the contraction of the AABW). The question that remains is this happening across the entire North Atlantic basin?</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err="1"/>
              <a:t>Unfortunally</a:t>
            </a:r>
            <a:r>
              <a:rPr lang="en-US" altLang="en-US" dirty="0"/>
              <a:t>, at 16N we only have two CTD transects measuring the entire western North Atlantic basin. However, farther North we have several observational programs that includes WOCE-GOSHIP transects, Deep Argo profiles, WBTS and the well-known Rapid observations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that allowed us to evaluate  and map the AABW layer and study its contraction after 2000 (click). </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9</a:t>
            </a:fld>
            <a:endParaRPr lang="en-US" altLang="en-US"/>
          </a:p>
        </p:txBody>
      </p:sp>
    </p:spTree>
    <p:extLst>
      <p:ext uri="{BB962C8B-B14F-4D97-AF65-F5344CB8AC3E}">
        <p14:creationId xmlns:p14="http://schemas.microsoft.com/office/powerpoint/2010/main" val="3122875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171450" indent="-171450" eaLnBrk="1" hangingPunct="1">
              <a:spcBef>
                <a:spcPct val="0"/>
              </a:spcBef>
              <a:buFontTx/>
              <a:buChar char="-"/>
            </a:pPr>
            <a:r>
              <a:rPr lang="en-US" altLang="en-US" dirty="0"/>
              <a:t>Here the green profile is temperature trends at this latitudes, and the orange one is the profile for that smaller area containing the Deep Argo profiles.</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From this plot we can see mainly 3 things. One is that the warming trend is constrained  within the AABW layer. Note how the positive values are mainly below 4500-4700 m which corresponds to waters colder than 1.8C.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Second is that the average warming of this layer is ~1mC per year.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And the last, but not least, the warming is completely explained by the vertical downward motion of </a:t>
            </a:r>
            <a:r>
              <a:rPr lang="en-US" altLang="en-US" dirty="0" err="1"/>
              <a:t>isopycnals</a:t>
            </a:r>
            <a:r>
              <a:rPr lang="en-US" altLang="en-US" dirty="0"/>
              <a:t> (or </a:t>
            </a:r>
            <a:r>
              <a:rPr lang="en-US" altLang="en-US" dirty="0" err="1"/>
              <a:t>isopycnal</a:t>
            </a:r>
            <a:r>
              <a:rPr lang="en-US" altLang="en-US" dirty="0"/>
              <a:t> heaving shown by the red profile). If you decompose the temperature anomalies signal into changes along </a:t>
            </a:r>
            <a:r>
              <a:rPr lang="en-US" altLang="en-US" dirty="0" err="1"/>
              <a:t>isopycnals</a:t>
            </a:r>
            <a:r>
              <a:rPr lang="en-US" altLang="en-US" dirty="0"/>
              <a:t> (or spice term) + a heaving term,  we get that the heaving explains all the warming indicating the contraction of the cold abyssal layer.  </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10</a:t>
            </a:fld>
            <a:endParaRPr lang="en-US" altLang="en-US"/>
          </a:p>
        </p:txBody>
      </p:sp>
    </p:spTree>
    <p:extLst>
      <p:ext uri="{BB962C8B-B14F-4D97-AF65-F5344CB8AC3E}">
        <p14:creationId xmlns:p14="http://schemas.microsoft.com/office/powerpoint/2010/main" val="2669777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 conclude my presentation here are the take home messages from all of this: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45E6F9AD-04B1-CA44-B796-61E3B8FF92C7}" type="slidenum">
              <a:rPr lang="en-US" altLang="en-US" smtClean="0"/>
              <a:pPr>
                <a:defRPr/>
              </a:pPr>
              <a:t>11</a:t>
            </a:fld>
            <a:endParaRPr lang="en-US" altLang="en-US"/>
          </a:p>
        </p:txBody>
      </p:sp>
    </p:spTree>
    <p:extLst>
      <p:ext uri="{BB962C8B-B14F-4D97-AF65-F5344CB8AC3E}">
        <p14:creationId xmlns:p14="http://schemas.microsoft.com/office/powerpoint/2010/main" val="2909724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Following these 4 steps (I will be happy to discuss them further if anyone is interested);</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12</a:t>
            </a:fld>
            <a:endParaRPr lang="en-US" altLang="en-US"/>
          </a:p>
        </p:txBody>
      </p:sp>
    </p:spTree>
    <p:extLst>
      <p:ext uri="{BB962C8B-B14F-4D97-AF65-F5344CB8AC3E}">
        <p14:creationId xmlns:p14="http://schemas.microsoft.com/office/powerpoint/2010/main" val="1671932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EBE24F02-07A1-D188-70B4-3F8DDDB84604}"/>
              </a:ext>
            </a:extLst>
          </p:cNvPr>
          <p:cNvSpPr>
            <a:spLocks noGrp="1"/>
          </p:cNvSpPr>
          <p:nvPr>
            <p:ph type="dt" sz="half" idx="10"/>
          </p:nvPr>
        </p:nvSpPr>
        <p:spPr/>
        <p:txBody>
          <a:bodyPr/>
          <a:lstStyle>
            <a:lvl1pPr>
              <a:defRPr/>
            </a:lvl1pPr>
          </a:lstStyle>
          <a:p>
            <a:pPr>
              <a:defRPr/>
            </a:pPr>
            <a:fld id="{DB25A110-FA9F-324C-A936-86A5C6F339B8}" type="datetimeFigureOut">
              <a:rPr lang="en-US"/>
              <a:pPr>
                <a:defRPr/>
              </a:pPr>
              <a:t>12/14/23</a:t>
            </a:fld>
            <a:endParaRPr lang="en-US"/>
          </a:p>
        </p:txBody>
      </p:sp>
      <p:sp>
        <p:nvSpPr>
          <p:cNvPr id="5" name="Footer Placeholder 4">
            <a:extLst>
              <a:ext uri="{FF2B5EF4-FFF2-40B4-BE49-F238E27FC236}">
                <a16:creationId xmlns:a16="http://schemas.microsoft.com/office/drawing/2014/main" id="{2FEC13A2-B9EA-6AA7-0A76-E8EA1F8C348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05F29FE-EFEB-8C17-EE82-D324CA22B0A8}"/>
              </a:ext>
            </a:extLst>
          </p:cNvPr>
          <p:cNvSpPr>
            <a:spLocks noGrp="1"/>
          </p:cNvSpPr>
          <p:nvPr>
            <p:ph type="sldNum" sz="quarter" idx="12"/>
          </p:nvPr>
        </p:nvSpPr>
        <p:spPr/>
        <p:txBody>
          <a:bodyPr/>
          <a:lstStyle>
            <a:lvl1pPr>
              <a:defRPr/>
            </a:lvl1pPr>
          </a:lstStyle>
          <a:p>
            <a:pPr>
              <a:defRPr/>
            </a:pPr>
            <a:fld id="{6ECEE752-9742-A140-809E-188FB405F249}" type="slidenum">
              <a:rPr lang="en-US" altLang="en-US"/>
              <a:pPr>
                <a:defRPr/>
              </a:pPr>
              <a:t>‹#›</a:t>
            </a:fld>
            <a:endParaRPr lang="en-US" altLang="en-US"/>
          </a:p>
        </p:txBody>
      </p:sp>
    </p:spTree>
    <p:extLst>
      <p:ext uri="{BB962C8B-B14F-4D97-AF65-F5344CB8AC3E}">
        <p14:creationId xmlns:p14="http://schemas.microsoft.com/office/powerpoint/2010/main" val="4241256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3FFA1-FE98-8E9E-ED51-A752C8C41A0C}"/>
              </a:ext>
            </a:extLst>
          </p:cNvPr>
          <p:cNvSpPr>
            <a:spLocks noGrp="1"/>
          </p:cNvSpPr>
          <p:nvPr>
            <p:ph type="dt" sz="half" idx="10"/>
          </p:nvPr>
        </p:nvSpPr>
        <p:spPr/>
        <p:txBody>
          <a:bodyPr/>
          <a:lstStyle>
            <a:lvl1pPr>
              <a:defRPr/>
            </a:lvl1pPr>
          </a:lstStyle>
          <a:p>
            <a:pPr>
              <a:defRPr/>
            </a:pPr>
            <a:fld id="{EF8BB668-E3CB-3D43-A981-BEBE863C3E0B}" type="datetimeFigureOut">
              <a:rPr lang="en-US"/>
              <a:pPr>
                <a:defRPr/>
              </a:pPr>
              <a:t>12/14/23</a:t>
            </a:fld>
            <a:endParaRPr lang="en-US"/>
          </a:p>
        </p:txBody>
      </p:sp>
      <p:sp>
        <p:nvSpPr>
          <p:cNvPr id="5" name="Footer Placeholder 4">
            <a:extLst>
              <a:ext uri="{FF2B5EF4-FFF2-40B4-BE49-F238E27FC236}">
                <a16:creationId xmlns:a16="http://schemas.microsoft.com/office/drawing/2014/main" id="{D490B110-448B-5FFC-7DC9-0B4FF49DC67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53DF39D-B282-4574-89F9-5A756C08B8FA}"/>
              </a:ext>
            </a:extLst>
          </p:cNvPr>
          <p:cNvSpPr>
            <a:spLocks noGrp="1"/>
          </p:cNvSpPr>
          <p:nvPr>
            <p:ph type="sldNum" sz="quarter" idx="12"/>
          </p:nvPr>
        </p:nvSpPr>
        <p:spPr/>
        <p:txBody>
          <a:bodyPr/>
          <a:lstStyle>
            <a:lvl1pPr>
              <a:defRPr/>
            </a:lvl1pPr>
          </a:lstStyle>
          <a:p>
            <a:pPr>
              <a:defRPr/>
            </a:pPr>
            <a:fld id="{E133D037-D5FB-8D49-B06B-A398BA98B546}" type="slidenum">
              <a:rPr lang="en-US" altLang="en-US"/>
              <a:pPr>
                <a:defRPr/>
              </a:pPr>
              <a:t>‹#›</a:t>
            </a:fld>
            <a:endParaRPr lang="en-US" altLang="en-US"/>
          </a:p>
        </p:txBody>
      </p:sp>
    </p:spTree>
    <p:extLst>
      <p:ext uri="{BB962C8B-B14F-4D97-AF65-F5344CB8AC3E}">
        <p14:creationId xmlns:p14="http://schemas.microsoft.com/office/powerpoint/2010/main" val="1819920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854E46-5A66-BAA0-7BFD-97C2CEEECEC8}"/>
              </a:ext>
            </a:extLst>
          </p:cNvPr>
          <p:cNvSpPr>
            <a:spLocks noGrp="1"/>
          </p:cNvSpPr>
          <p:nvPr>
            <p:ph type="dt" sz="half" idx="10"/>
          </p:nvPr>
        </p:nvSpPr>
        <p:spPr/>
        <p:txBody>
          <a:bodyPr/>
          <a:lstStyle>
            <a:lvl1pPr>
              <a:defRPr/>
            </a:lvl1pPr>
          </a:lstStyle>
          <a:p>
            <a:pPr>
              <a:defRPr/>
            </a:pPr>
            <a:fld id="{2C47EAE0-132E-E749-AAE1-00AEDBEA4765}" type="datetimeFigureOut">
              <a:rPr lang="en-US"/>
              <a:pPr>
                <a:defRPr/>
              </a:pPr>
              <a:t>12/14/23</a:t>
            </a:fld>
            <a:endParaRPr lang="en-US"/>
          </a:p>
        </p:txBody>
      </p:sp>
      <p:sp>
        <p:nvSpPr>
          <p:cNvPr id="5" name="Footer Placeholder 4">
            <a:extLst>
              <a:ext uri="{FF2B5EF4-FFF2-40B4-BE49-F238E27FC236}">
                <a16:creationId xmlns:a16="http://schemas.microsoft.com/office/drawing/2014/main" id="{137481A3-36CE-5453-951F-71C51CF09A3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EE87243-4415-646D-8B1E-1D55AB909182}"/>
              </a:ext>
            </a:extLst>
          </p:cNvPr>
          <p:cNvSpPr>
            <a:spLocks noGrp="1"/>
          </p:cNvSpPr>
          <p:nvPr>
            <p:ph type="sldNum" sz="quarter" idx="12"/>
          </p:nvPr>
        </p:nvSpPr>
        <p:spPr/>
        <p:txBody>
          <a:bodyPr/>
          <a:lstStyle>
            <a:lvl1pPr>
              <a:defRPr/>
            </a:lvl1pPr>
          </a:lstStyle>
          <a:p>
            <a:pPr>
              <a:defRPr/>
            </a:pPr>
            <a:fld id="{A7BB5152-44F3-EE4C-B21A-0EE534CE45A3}" type="slidenum">
              <a:rPr lang="en-US" altLang="en-US"/>
              <a:pPr>
                <a:defRPr/>
              </a:pPr>
              <a:t>‹#›</a:t>
            </a:fld>
            <a:endParaRPr lang="en-US" altLang="en-US"/>
          </a:p>
        </p:txBody>
      </p:sp>
    </p:spTree>
    <p:extLst>
      <p:ext uri="{BB962C8B-B14F-4D97-AF65-F5344CB8AC3E}">
        <p14:creationId xmlns:p14="http://schemas.microsoft.com/office/powerpoint/2010/main" val="126633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848D897-FED3-9E8E-4662-E9CF7B262B6C}"/>
              </a:ext>
            </a:extLst>
          </p:cNvPr>
          <p:cNvSpPr>
            <a:spLocks noGrp="1"/>
          </p:cNvSpPr>
          <p:nvPr>
            <p:ph type="dt" sz="half" idx="10"/>
          </p:nvPr>
        </p:nvSpPr>
        <p:spPr/>
        <p:txBody>
          <a:bodyPr/>
          <a:lstStyle>
            <a:lvl1pPr>
              <a:defRPr/>
            </a:lvl1pPr>
          </a:lstStyle>
          <a:p>
            <a:pPr>
              <a:defRPr/>
            </a:pPr>
            <a:fld id="{304D36AC-B183-3C42-BA11-049996D69FF2}" type="datetimeFigureOut">
              <a:rPr lang="en-US"/>
              <a:pPr>
                <a:defRPr/>
              </a:pPr>
              <a:t>12/14/23</a:t>
            </a:fld>
            <a:endParaRPr lang="en-US"/>
          </a:p>
        </p:txBody>
      </p:sp>
      <p:sp>
        <p:nvSpPr>
          <p:cNvPr id="6" name="Footer Placeholder 4">
            <a:extLst>
              <a:ext uri="{FF2B5EF4-FFF2-40B4-BE49-F238E27FC236}">
                <a16:creationId xmlns:a16="http://schemas.microsoft.com/office/drawing/2014/main" id="{C5696F19-7C95-D026-4AED-A13EEC8EF92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2851DC7-C180-FC77-2213-3D60E787AD90}"/>
              </a:ext>
            </a:extLst>
          </p:cNvPr>
          <p:cNvSpPr>
            <a:spLocks noGrp="1"/>
          </p:cNvSpPr>
          <p:nvPr>
            <p:ph type="sldNum" sz="quarter" idx="12"/>
          </p:nvPr>
        </p:nvSpPr>
        <p:spPr/>
        <p:txBody>
          <a:bodyPr/>
          <a:lstStyle>
            <a:lvl1pPr>
              <a:defRPr/>
            </a:lvl1pPr>
          </a:lstStyle>
          <a:p>
            <a:pPr>
              <a:defRPr/>
            </a:pPr>
            <a:fld id="{B961557C-5FBD-E440-9763-B94025B1167A}" type="slidenum">
              <a:rPr lang="en-US" altLang="en-US"/>
              <a:pPr>
                <a:defRPr/>
              </a:pPr>
              <a:t>‹#›</a:t>
            </a:fld>
            <a:endParaRPr lang="en-US" altLang="en-US"/>
          </a:p>
        </p:txBody>
      </p:sp>
    </p:spTree>
    <p:extLst>
      <p:ext uri="{BB962C8B-B14F-4D97-AF65-F5344CB8AC3E}">
        <p14:creationId xmlns:p14="http://schemas.microsoft.com/office/powerpoint/2010/main" val="1104171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95A2EA8-EE7F-2EBB-F267-FD1FE3092417}"/>
              </a:ext>
            </a:extLst>
          </p:cNvPr>
          <p:cNvSpPr>
            <a:spLocks noGrp="1"/>
          </p:cNvSpPr>
          <p:nvPr>
            <p:ph type="dt" sz="half" idx="10"/>
          </p:nvPr>
        </p:nvSpPr>
        <p:spPr/>
        <p:txBody>
          <a:bodyPr/>
          <a:lstStyle>
            <a:lvl1pPr>
              <a:defRPr/>
            </a:lvl1pPr>
          </a:lstStyle>
          <a:p>
            <a:pPr>
              <a:defRPr/>
            </a:pPr>
            <a:fld id="{2AF94B06-05DC-6F4D-872B-CB4793E115C7}" type="datetimeFigureOut">
              <a:rPr lang="en-US"/>
              <a:pPr>
                <a:defRPr/>
              </a:pPr>
              <a:t>12/14/23</a:t>
            </a:fld>
            <a:endParaRPr lang="en-US"/>
          </a:p>
        </p:txBody>
      </p:sp>
      <p:sp>
        <p:nvSpPr>
          <p:cNvPr id="8" name="Footer Placeholder 4">
            <a:extLst>
              <a:ext uri="{FF2B5EF4-FFF2-40B4-BE49-F238E27FC236}">
                <a16:creationId xmlns:a16="http://schemas.microsoft.com/office/drawing/2014/main" id="{BC85CFB5-0920-D907-FDBA-03912EC0255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C88DCBF-D436-D381-B1AB-D0AE0C259312}"/>
              </a:ext>
            </a:extLst>
          </p:cNvPr>
          <p:cNvSpPr>
            <a:spLocks noGrp="1"/>
          </p:cNvSpPr>
          <p:nvPr>
            <p:ph type="sldNum" sz="quarter" idx="12"/>
          </p:nvPr>
        </p:nvSpPr>
        <p:spPr/>
        <p:txBody>
          <a:bodyPr/>
          <a:lstStyle>
            <a:lvl1pPr>
              <a:defRPr/>
            </a:lvl1pPr>
          </a:lstStyle>
          <a:p>
            <a:pPr>
              <a:defRPr/>
            </a:pPr>
            <a:fld id="{F194D57A-C5EF-AF49-8615-1521E45EDC37}" type="slidenum">
              <a:rPr lang="en-US" altLang="en-US"/>
              <a:pPr>
                <a:defRPr/>
              </a:pPr>
              <a:t>‹#›</a:t>
            </a:fld>
            <a:endParaRPr lang="en-US" altLang="en-US"/>
          </a:p>
        </p:txBody>
      </p:sp>
    </p:spTree>
    <p:extLst>
      <p:ext uri="{BB962C8B-B14F-4D97-AF65-F5344CB8AC3E}">
        <p14:creationId xmlns:p14="http://schemas.microsoft.com/office/powerpoint/2010/main" val="1243766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3">
            <a:extLst>
              <a:ext uri="{FF2B5EF4-FFF2-40B4-BE49-F238E27FC236}">
                <a16:creationId xmlns:a16="http://schemas.microsoft.com/office/drawing/2014/main" id="{03A0A14C-C237-B813-B6A1-FF43C8B8E69D}"/>
              </a:ext>
            </a:extLst>
          </p:cNvPr>
          <p:cNvSpPr>
            <a:spLocks noGrp="1"/>
          </p:cNvSpPr>
          <p:nvPr>
            <p:ph type="dt" sz="half" idx="10"/>
          </p:nvPr>
        </p:nvSpPr>
        <p:spPr/>
        <p:txBody>
          <a:bodyPr/>
          <a:lstStyle>
            <a:lvl1pPr>
              <a:defRPr/>
            </a:lvl1pPr>
          </a:lstStyle>
          <a:p>
            <a:pPr>
              <a:defRPr/>
            </a:pPr>
            <a:fld id="{1A4DDAB9-F2DD-7742-BC16-80899F15B9AE}" type="datetimeFigureOut">
              <a:rPr lang="en-US"/>
              <a:pPr>
                <a:defRPr/>
              </a:pPr>
              <a:t>12/14/23</a:t>
            </a:fld>
            <a:endParaRPr lang="en-US"/>
          </a:p>
        </p:txBody>
      </p:sp>
      <p:sp>
        <p:nvSpPr>
          <p:cNvPr id="4" name="Footer Placeholder 4">
            <a:extLst>
              <a:ext uri="{FF2B5EF4-FFF2-40B4-BE49-F238E27FC236}">
                <a16:creationId xmlns:a16="http://schemas.microsoft.com/office/drawing/2014/main" id="{650B7A09-89D7-4FD1-F9EA-891FED8FC05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02FF4C1-4557-D4CA-A347-5B99947713A2}"/>
              </a:ext>
            </a:extLst>
          </p:cNvPr>
          <p:cNvSpPr>
            <a:spLocks noGrp="1"/>
          </p:cNvSpPr>
          <p:nvPr>
            <p:ph type="sldNum" sz="quarter" idx="12"/>
          </p:nvPr>
        </p:nvSpPr>
        <p:spPr/>
        <p:txBody>
          <a:bodyPr/>
          <a:lstStyle>
            <a:lvl1pPr>
              <a:defRPr/>
            </a:lvl1pPr>
          </a:lstStyle>
          <a:p>
            <a:pPr>
              <a:defRPr/>
            </a:pPr>
            <a:fld id="{805D5DBB-4A66-F94D-A78A-CB96B5BA2679}" type="slidenum">
              <a:rPr lang="en-US" altLang="en-US"/>
              <a:pPr>
                <a:defRPr/>
              </a:pPr>
              <a:t>‹#›</a:t>
            </a:fld>
            <a:endParaRPr lang="en-US" altLang="en-US"/>
          </a:p>
        </p:txBody>
      </p:sp>
    </p:spTree>
    <p:extLst>
      <p:ext uri="{BB962C8B-B14F-4D97-AF65-F5344CB8AC3E}">
        <p14:creationId xmlns:p14="http://schemas.microsoft.com/office/powerpoint/2010/main" val="2927181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24D3B85-AF85-F7A2-A0AF-44CFC4BC15EA}"/>
              </a:ext>
            </a:extLst>
          </p:cNvPr>
          <p:cNvSpPr>
            <a:spLocks noGrp="1"/>
          </p:cNvSpPr>
          <p:nvPr>
            <p:ph type="dt" sz="half" idx="10"/>
          </p:nvPr>
        </p:nvSpPr>
        <p:spPr/>
        <p:txBody>
          <a:bodyPr/>
          <a:lstStyle>
            <a:lvl1pPr>
              <a:defRPr/>
            </a:lvl1pPr>
          </a:lstStyle>
          <a:p>
            <a:pPr>
              <a:defRPr/>
            </a:pPr>
            <a:fld id="{778AFD79-3505-1C4F-8912-29A56768E518}" type="datetimeFigureOut">
              <a:rPr lang="en-US"/>
              <a:pPr>
                <a:defRPr/>
              </a:pPr>
              <a:t>12/14/23</a:t>
            </a:fld>
            <a:endParaRPr lang="en-US"/>
          </a:p>
        </p:txBody>
      </p:sp>
      <p:sp>
        <p:nvSpPr>
          <p:cNvPr id="3" name="Footer Placeholder 4">
            <a:extLst>
              <a:ext uri="{FF2B5EF4-FFF2-40B4-BE49-F238E27FC236}">
                <a16:creationId xmlns:a16="http://schemas.microsoft.com/office/drawing/2014/main" id="{E3A7AD1C-A931-AAD7-CFBA-763591CD147C}"/>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0BBAEF2-A8D7-CB21-3252-3EE19A334C9A}"/>
              </a:ext>
            </a:extLst>
          </p:cNvPr>
          <p:cNvSpPr>
            <a:spLocks noGrp="1"/>
          </p:cNvSpPr>
          <p:nvPr>
            <p:ph type="sldNum" sz="quarter" idx="12"/>
          </p:nvPr>
        </p:nvSpPr>
        <p:spPr/>
        <p:txBody>
          <a:bodyPr/>
          <a:lstStyle>
            <a:lvl1pPr>
              <a:defRPr/>
            </a:lvl1pPr>
          </a:lstStyle>
          <a:p>
            <a:pPr>
              <a:defRPr/>
            </a:pPr>
            <a:fld id="{ACC3A518-0254-A747-AEFE-154FD99ED6D5}" type="slidenum">
              <a:rPr lang="en-US" altLang="en-US"/>
              <a:pPr>
                <a:defRPr/>
              </a:pPr>
              <a:t>‹#›</a:t>
            </a:fld>
            <a:endParaRPr lang="en-US" altLang="en-US"/>
          </a:p>
        </p:txBody>
      </p:sp>
    </p:spTree>
    <p:extLst>
      <p:ext uri="{BB962C8B-B14F-4D97-AF65-F5344CB8AC3E}">
        <p14:creationId xmlns:p14="http://schemas.microsoft.com/office/powerpoint/2010/main" val="3517209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EA8FDF7-46E6-AF42-E3DD-0127798E550A}"/>
              </a:ext>
            </a:extLst>
          </p:cNvPr>
          <p:cNvSpPr>
            <a:spLocks noGrp="1"/>
          </p:cNvSpPr>
          <p:nvPr>
            <p:ph type="dt" sz="half" idx="10"/>
          </p:nvPr>
        </p:nvSpPr>
        <p:spPr/>
        <p:txBody>
          <a:bodyPr/>
          <a:lstStyle>
            <a:lvl1pPr>
              <a:defRPr/>
            </a:lvl1pPr>
          </a:lstStyle>
          <a:p>
            <a:pPr>
              <a:defRPr/>
            </a:pPr>
            <a:fld id="{885889F1-51C7-C04A-81BA-95E2C8472F87}" type="datetimeFigureOut">
              <a:rPr lang="en-US"/>
              <a:pPr>
                <a:defRPr/>
              </a:pPr>
              <a:t>12/14/23</a:t>
            </a:fld>
            <a:endParaRPr lang="en-US"/>
          </a:p>
        </p:txBody>
      </p:sp>
      <p:sp>
        <p:nvSpPr>
          <p:cNvPr id="6" name="Footer Placeholder 4">
            <a:extLst>
              <a:ext uri="{FF2B5EF4-FFF2-40B4-BE49-F238E27FC236}">
                <a16:creationId xmlns:a16="http://schemas.microsoft.com/office/drawing/2014/main" id="{D996AB22-6FF2-19D6-029B-977625E4AB1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6612971-0D0E-4D71-7F6C-8B28AC032721}"/>
              </a:ext>
            </a:extLst>
          </p:cNvPr>
          <p:cNvSpPr>
            <a:spLocks noGrp="1"/>
          </p:cNvSpPr>
          <p:nvPr>
            <p:ph type="sldNum" sz="quarter" idx="12"/>
          </p:nvPr>
        </p:nvSpPr>
        <p:spPr/>
        <p:txBody>
          <a:bodyPr/>
          <a:lstStyle>
            <a:lvl1pPr>
              <a:defRPr/>
            </a:lvl1pPr>
          </a:lstStyle>
          <a:p>
            <a:pPr>
              <a:defRPr/>
            </a:pPr>
            <a:fld id="{7903FBB9-C064-E742-8C11-00723F499504}" type="slidenum">
              <a:rPr lang="en-US" altLang="en-US"/>
              <a:pPr>
                <a:defRPr/>
              </a:pPr>
              <a:t>‹#›</a:t>
            </a:fld>
            <a:endParaRPr lang="en-US" altLang="en-US"/>
          </a:p>
        </p:txBody>
      </p:sp>
    </p:spTree>
    <p:extLst>
      <p:ext uri="{BB962C8B-B14F-4D97-AF65-F5344CB8AC3E}">
        <p14:creationId xmlns:p14="http://schemas.microsoft.com/office/powerpoint/2010/main" val="3391413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7CE366C-EE38-0EE1-A52D-2895D610BB8F}"/>
              </a:ext>
            </a:extLst>
          </p:cNvPr>
          <p:cNvSpPr>
            <a:spLocks noGrp="1"/>
          </p:cNvSpPr>
          <p:nvPr>
            <p:ph type="dt" sz="half" idx="10"/>
          </p:nvPr>
        </p:nvSpPr>
        <p:spPr/>
        <p:txBody>
          <a:bodyPr/>
          <a:lstStyle>
            <a:lvl1pPr>
              <a:defRPr/>
            </a:lvl1pPr>
          </a:lstStyle>
          <a:p>
            <a:pPr>
              <a:defRPr/>
            </a:pPr>
            <a:fld id="{799AFFEC-D839-CA41-9A69-C99F0A0588E4}" type="datetimeFigureOut">
              <a:rPr lang="en-US"/>
              <a:pPr>
                <a:defRPr/>
              </a:pPr>
              <a:t>12/14/23</a:t>
            </a:fld>
            <a:endParaRPr lang="en-US"/>
          </a:p>
        </p:txBody>
      </p:sp>
      <p:sp>
        <p:nvSpPr>
          <p:cNvPr id="6" name="Footer Placeholder 4">
            <a:extLst>
              <a:ext uri="{FF2B5EF4-FFF2-40B4-BE49-F238E27FC236}">
                <a16:creationId xmlns:a16="http://schemas.microsoft.com/office/drawing/2014/main" id="{F112AC51-60FD-B5EA-099F-45D439D8818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B3082A2-2504-63C7-3A57-2079697052CB}"/>
              </a:ext>
            </a:extLst>
          </p:cNvPr>
          <p:cNvSpPr>
            <a:spLocks noGrp="1"/>
          </p:cNvSpPr>
          <p:nvPr>
            <p:ph type="sldNum" sz="quarter" idx="12"/>
          </p:nvPr>
        </p:nvSpPr>
        <p:spPr/>
        <p:txBody>
          <a:bodyPr/>
          <a:lstStyle>
            <a:lvl1pPr>
              <a:defRPr/>
            </a:lvl1pPr>
          </a:lstStyle>
          <a:p>
            <a:pPr>
              <a:defRPr/>
            </a:pPr>
            <a:fld id="{755E8D5C-ADE4-7C40-9FD9-8F5DB6322F86}" type="slidenum">
              <a:rPr lang="en-US" altLang="en-US"/>
              <a:pPr>
                <a:defRPr/>
              </a:pPr>
              <a:t>‹#›</a:t>
            </a:fld>
            <a:endParaRPr lang="en-US" altLang="en-US"/>
          </a:p>
        </p:txBody>
      </p:sp>
    </p:spTree>
    <p:extLst>
      <p:ext uri="{BB962C8B-B14F-4D97-AF65-F5344CB8AC3E}">
        <p14:creationId xmlns:p14="http://schemas.microsoft.com/office/powerpoint/2010/main" val="1334487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05AACB-341D-69DC-434E-98AF26CABAB6}"/>
              </a:ext>
            </a:extLst>
          </p:cNvPr>
          <p:cNvSpPr>
            <a:spLocks noGrp="1"/>
          </p:cNvSpPr>
          <p:nvPr>
            <p:ph type="dt" sz="half" idx="10"/>
          </p:nvPr>
        </p:nvSpPr>
        <p:spPr/>
        <p:txBody>
          <a:bodyPr/>
          <a:lstStyle>
            <a:lvl1pPr>
              <a:defRPr/>
            </a:lvl1pPr>
          </a:lstStyle>
          <a:p>
            <a:pPr>
              <a:defRPr/>
            </a:pPr>
            <a:fld id="{2E806681-CB6D-C142-93F1-0DFF59D06100}" type="datetimeFigureOut">
              <a:rPr lang="en-US"/>
              <a:pPr>
                <a:defRPr/>
              </a:pPr>
              <a:t>12/14/23</a:t>
            </a:fld>
            <a:endParaRPr lang="en-US"/>
          </a:p>
        </p:txBody>
      </p:sp>
      <p:sp>
        <p:nvSpPr>
          <p:cNvPr id="5" name="Footer Placeholder 4">
            <a:extLst>
              <a:ext uri="{FF2B5EF4-FFF2-40B4-BE49-F238E27FC236}">
                <a16:creationId xmlns:a16="http://schemas.microsoft.com/office/drawing/2014/main" id="{F8DF5A01-317E-80A4-C3FA-FF8F21E00EC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862DDA6-4807-6492-DB49-52AAA3DF609A}"/>
              </a:ext>
            </a:extLst>
          </p:cNvPr>
          <p:cNvSpPr>
            <a:spLocks noGrp="1"/>
          </p:cNvSpPr>
          <p:nvPr>
            <p:ph type="sldNum" sz="quarter" idx="12"/>
          </p:nvPr>
        </p:nvSpPr>
        <p:spPr/>
        <p:txBody>
          <a:bodyPr/>
          <a:lstStyle>
            <a:lvl1pPr>
              <a:defRPr/>
            </a:lvl1pPr>
          </a:lstStyle>
          <a:p>
            <a:pPr>
              <a:defRPr/>
            </a:pPr>
            <a:fld id="{0D48395D-0712-CE43-9B3B-E04ABFED26C5}" type="slidenum">
              <a:rPr lang="en-US" altLang="en-US"/>
              <a:pPr>
                <a:defRPr/>
              </a:pPr>
              <a:t>‹#›</a:t>
            </a:fld>
            <a:endParaRPr lang="en-US" altLang="en-US"/>
          </a:p>
        </p:txBody>
      </p:sp>
    </p:spTree>
    <p:extLst>
      <p:ext uri="{BB962C8B-B14F-4D97-AF65-F5344CB8AC3E}">
        <p14:creationId xmlns:p14="http://schemas.microsoft.com/office/powerpoint/2010/main" val="2783248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A5573C-2643-C2E0-1591-EB0BE81BFA3F}"/>
              </a:ext>
            </a:extLst>
          </p:cNvPr>
          <p:cNvSpPr>
            <a:spLocks noGrp="1"/>
          </p:cNvSpPr>
          <p:nvPr>
            <p:ph type="dt" sz="half" idx="10"/>
          </p:nvPr>
        </p:nvSpPr>
        <p:spPr/>
        <p:txBody>
          <a:bodyPr/>
          <a:lstStyle>
            <a:lvl1pPr>
              <a:defRPr/>
            </a:lvl1pPr>
          </a:lstStyle>
          <a:p>
            <a:pPr>
              <a:defRPr/>
            </a:pPr>
            <a:fld id="{62D4D1AB-E3BF-364F-AA4F-59F1C4A6F0CB}" type="datetimeFigureOut">
              <a:rPr lang="en-US"/>
              <a:pPr>
                <a:defRPr/>
              </a:pPr>
              <a:t>12/14/23</a:t>
            </a:fld>
            <a:endParaRPr lang="en-US"/>
          </a:p>
        </p:txBody>
      </p:sp>
      <p:sp>
        <p:nvSpPr>
          <p:cNvPr id="5" name="Footer Placeholder 4">
            <a:extLst>
              <a:ext uri="{FF2B5EF4-FFF2-40B4-BE49-F238E27FC236}">
                <a16:creationId xmlns:a16="http://schemas.microsoft.com/office/drawing/2014/main" id="{3065730A-D5CD-CC2E-1DD6-8E616C85D94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9FCCBC6-99AC-82B8-CC8C-52A821E356A8}"/>
              </a:ext>
            </a:extLst>
          </p:cNvPr>
          <p:cNvSpPr>
            <a:spLocks noGrp="1"/>
          </p:cNvSpPr>
          <p:nvPr>
            <p:ph type="sldNum" sz="quarter" idx="12"/>
          </p:nvPr>
        </p:nvSpPr>
        <p:spPr/>
        <p:txBody>
          <a:bodyPr/>
          <a:lstStyle>
            <a:lvl1pPr>
              <a:defRPr/>
            </a:lvl1pPr>
          </a:lstStyle>
          <a:p>
            <a:pPr>
              <a:defRPr/>
            </a:pPr>
            <a:fld id="{D34F0C44-EB4D-A44B-9ECD-F7532725D6B6}" type="slidenum">
              <a:rPr lang="en-US" altLang="en-US"/>
              <a:pPr>
                <a:defRPr/>
              </a:pPr>
              <a:t>‹#›</a:t>
            </a:fld>
            <a:endParaRPr lang="en-US" altLang="en-US"/>
          </a:p>
        </p:txBody>
      </p:sp>
    </p:spTree>
    <p:extLst>
      <p:ext uri="{BB962C8B-B14F-4D97-AF65-F5344CB8AC3E}">
        <p14:creationId xmlns:p14="http://schemas.microsoft.com/office/powerpoint/2010/main" val="228769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F810C54-E4EF-B030-5378-87A0D6473CB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03CE2E43-D092-C548-B708-31ECF93902EF}" type="datetimeFigureOut">
              <a:rPr lang="en-US"/>
              <a:pPr>
                <a:defRPr/>
              </a:pPr>
              <a:t>12/14/23</a:t>
            </a:fld>
            <a:endParaRPr lang="en-US"/>
          </a:p>
        </p:txBody>
      </p:sp>
      <p:sp>
        <p:nvSpPr>
          <p:cNvPr id="5" name="Footer Placeholder 4">
            <a:extLst>
              <a:ext uri="{FF2B5EF4-FFF2-40B4-BE49-F238E27FC236}">
                <a16:creationId xmlns:a16="http://schemas.microsoft.com/office/drawing/2014/main" id="{2B22ED43-C2AD-36DB-CE48-69BACC884712}"/>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D4A920FF-95B7-72E1-D0FC-9F90DB53B21E}"/>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EFA45D6B-66FB-D643-A6FC-444E338C67E4}" type="slidenum">
              <a:rPr lang="en-US" altLang="en-US"/>
              <a:pPr>
                <a:defRPr/>
              </a:pPr>
              <a:t>‹#›</a:t>
            </a:fld>
            <a:endParaRPr lang="en-US" altLang="en-US"/>
          </a:p>
        </p:txBody>
      </p:sp>
    </p:spTree>
    <p:extLst>
      <p:ext uri="{BB962C8B-B14F-4D97-AF65-F5344CB8AC3E}">
        <p14:creationId xmlns:p14="http://schemas.microsoft.com/office/powerpoint/2010/main" val="2908127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D28A83-C122-3A61-5948-2267FA38EE39}"/>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7AC171DC-B857-EA4D-A882-8F19B7265F64}" type="datetimeFigureOut">
              <a:rPr lang="en-US"/>
              <a:pPr>
                <a:defRPr/>
              </a:pPr>
              <a:t>12/14/23</a:t>
            </a:fld>
            <a:endParaRPr lang="en-US"/>
          </a:p>
        </p:txBody>
      </p:sp>
      <p:sp>
        <p:nvSpPr>
          <p:cNvPr id="5" name="Footer Placeholder 4">
            <a:extLst>
              <a:ext uri="{FF2B5EF4-FFF2-40B4-BE49-F238E27FC236}">
                <a16:creationId xmlns:a16="http://schemas.microsoft.com/office/drawing/2014/main" id="{565886D8-0A26-EDA3-0F89-422BA694838B}"/>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6C105381-6E78-1873-40A9-87882321F5DD}"/>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6312F18A-3834-D441-94A4-447658D37C86}" type="slidenum">
              <a:rPr lang="en-US" altLang="en-US"/>
              <a:pPr>
                <a:defRPr/>
              </a:pPr>
              <a:t>‹#›</a:t>
            </a:fld>
            <a:endParaRPr lang="en-US" altLang="en-US"/>
          </a:p>
        </p:txBody>
      </p:sp>
    </p:spTree>
    <p:extLst>
      <p:ext uri="{BB962C8B-B14F-4D97-AF65-F5344CB8AC3E}">
        <p14:creationId xmlns:p14="http://schemas.microsoft.com/office/powerpoint/2010/main" val="3834422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8F81CB-5A7A-EA67-19B4-9DBBE820A607}"/>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6AD08E82-3803-9C45-928C-E1E668A11A55}" type="datetimeFigureOut">
              <a:rPr lang="en-US"/>
              <a:pPr>
                <a:defRPr/>
              </a:pPr>
              <a:t>12/14/23</a:t>
            </a:fld>
            <a:endParaRPr lang="en-US"/>
          </a:p>
        </p:txBody>
      </p:sp>
      <p:sp>
        <p:nvSpPr>
          <p:cNvPr id="5" name="Footer Placeholder 4">
            <a:extLst>
              <a:ext uri="{FF2B5EF4-FFF2-40B4-BE49-F238E27FC236}">
                <a16:creationId xmlns:a16="http://schemas.microsoft.com/office/drawing/2014/main" id="{A0E7340A-6181-BBCC-658D-54CE68534441}"/>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E925E577-3665-BF32-DAD0-ECFA2EB7D99A}"/>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C246C51B-B6C2-B14D-9E75-9B3A48AD1565}" type="slidenum">
              <a:rPr lang="en-US" altLang="en-US"/>
              <a:pPr>
                <a:defRPr/>
              </a:pPr>
              <a:t>‹#›</a:t>
            </a:fld>
            <a:endParaRPr lang="en-US" altLang="en-US"/>
          </a:p>
        </p:txBody>
      </p:sp>
    </p:spTree>
    <p:extLst>
      <p:ext uri="{BB962C8B-B14F-4D97-AF65-F5344CB8AC3E}">
        <p14:creationId xmlns:p14="http://schemas.microsoft.com/office/powerpoint/2010/main" val="2789624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F5D8CA-4C2B-C57E-00C1-E1E3D2BF23B5}"/>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B968D68E-EE4C-1D40-8887-CD79A89C1FF2}" type="datetimeFigureOut">
              <a:rPr lang="en-US"/>
              <a:pPr>
                <a:defRPr/>
              </a:pPr>
              <a:t>12/14/23</a:t>
            </a:fld>
            <a:endParaRPr lang="en-US"/>
          </a:p>
        </p:txBody>
      </p:sp>
      <p:sp>
        <p:nvSpPr>
          <p:cNvPr id="6" name="Footer Placeholder 5">
            <a:extLst>
              <a:ext uri="{FF2B5EF4-FFF2-40B4-BE49-F238E27FC236}">
                <a16:creationId xmlns:a16="http://schemas.microsoft.com/office/drawing/2014/main" id="{CABFA8DD-95CC-7F92-D9F0-B2762B797A93}"/>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7C5E3E14-F901-F263-45AD-81477EBF3E8C}"/>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CEFE0784-5EFA-D94B-9A1D-0453781BC05F}" type="slidenum">
              <a:rPr lang="en-US" altLang="en-US"/>
              <a:pPr>
                <a:defRPr/>
              </a:pPr>
              <a:t>‹#›</a:t>
            </a:fld>
            <a:endParaRPr lang="en-US" altLang="en-US"/>
          </a:p>
        </p:txBody>
      </p:sp>
    </p:spTree>
    <p:extLst>
      <p:ext uri="{BB962C8B-B14F-4D97-AF65-F5344CB8AC3E}">
        <p14:creationId xmlns:p14="http://schemas.microsoft.com/office/powerpoint/2010/main" val="6699087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105ABB-EE63-BB86-35E7-25D8C3AF2894}"/>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5D40573F-B85B-004A-82F3-B6A557208628}" type="datetimeFigureOut">
              <a:rPr lang="en-US"/>
              <a:pPr>
                <a:defRPr/>
              </a:pPr>
              <a:t>12/14/23</a:t>
            </a:fld>
            <a:endParaRPr lang="en-US"/>
          </a:p>
        </p:txBody>
      </p:sp>
      <p:sp>
        <p:nvSpPr>
          <p:cNvPr id="8" name="Footer Placeholder 7">
            <a:extLst>
              <a:ext uri="{FF2B5EF4-FFF2-40B4-BE49-F238E27FC236}">
                <a16:creationId xmlns:a16="http://schemas.microsoft.com/office/drawing/2014/main" id="{549CE971-9D41-E9D0-EE08-1C697094D0CF}"/>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9" name="Slide Number Placeholder 8">
            <a:extLst>
              <a:ext uri="{FF2B5EF4-FFF2-40B4-BE49-F238E27FC236}">
                <a16:creationId xmlns:a16="http://schemas.microsoft.com/office/drawing/2014/main" id="{BF9ECB40-BFDF-2FB3-BA0C-33E410B833C2}"/>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82FDE5A7-77D1-B247-BCEE-18F688165C87}" type="slidenum">
              <a:rPr lang="en-US" altLang="en-US"/>
              <a:pPr>
                <a:defRPr/>
              </a:pPr>
              <a:t>‹#›</a:t>
            </a:fld>
            <a:endParaRPr lang="en-US" altLang="en-US"/>
          </a:p>
        </p:txBody>
      </p:sp>
    </p:spTree>
    <p:extLst>
      <p:ext uri="{BB962C8B-B14F-4D97-AF65-F5344CB8AC3E}">
        <p14:creationId xmlns:p14="http://schemas.microsoft.com/office/powerpoint/2010/main" val="661409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7D06D1F2-4876-124C-9BCF-303226971538}"/>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0CB6DA7D-1486-804B-ADBF-763C1D80E431}" type="datetimeFigureOut">
              <a:rPr lang="en-US"/>
              <a:pPr>
                <a:defRPr/>
              </a:pPr>
              <a:t>12/14/23</a:t>
            </a:fld>
            <a:endParaRPr lang="en-US"/>
          </a:p>
        </p:txBody>
      </p:sp>
      <p:sp>
        <p:nvSpPr>
          <p:cNvPr id="4" name="Footer Placeholder 3">
            <a:extLst>
              <a:ext uri="{FF2B5EF4-FFF2-40B4-BE49-F238E27FC236}">
                <a16:creationId xmlns:a16="http://schemas.microsoft.com/office/drawing/2014/main" id="{11856FF4-B458-C6E4-902F-A838D7F276FD}"/>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F49DAE38-DABF-6B61-60D9-1380585695FF}"/>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89309183-9D43-9F49-B051-2493DFED5454}" type="slidenum">
              <a:rPr lang="en-US" altLang="en-US"/>
              <a:pPr>
                <a:defRPr/>
              </a:pPr>
              <a:t>‹#›</a:t>
            </a:fld>
            <a:endParaRPr lang="en-US" altLang="en-US"/>
          </a:p>
        </p:txBody>
      </p:sp>
    </p:spTree>
    <p:extLst>
      <p:ext uri="{BB962C8B-B14F-4D97-AF65-F5344CB8AC3E}">
        <p14:creationId xmlns:p14="http://schemas.microsoft.com/office/powerpoint/2010/main" val="400488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F21260-02CD-3C48-163E-872DB92DA2B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68100D28-3C24-EC4C-8002-A4217BB55ADC}" type="datetimeFigureOut">
              <a:rPr lang="en-US"/>
              <a:pPr>
                <a:defRPr/>
              </a:pPr>
              <a:t>12/14/23</a:t>
            </a:fld>
            <a:endParaRPr lang="en-US"/>
          </a:p>
        </p:txBody>
      </p:sp>
      <p:sp>
        <p:nvSpPr>
          <p:cNvPr id="3" name="Footer Placeholder 2">
            <a:extLst>
              <a:ext uri="{FF2B5EF4-FFF2-40B4-BE49-F238E27FC236}">
                <a16:creationId xmlns:a16="http://schemas.microsoft.com/office/drawing/2014/main" id="{7EC8362B-8D7F-350A-47BA-B37018A39ABD}"/>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4" name="Slide Number Placeholder 3">
            <a:extLst>
              <a:ext uri="{FF2B5EF4-FFF2-40B4-BE49-F238E27FC236}">
                <a16:creationId xmlns:a16="http://schemas.microsoft.com/office/drawing/2014/main" id="{A1D41C78-5053-FA9F-2E83-38A06D40F66C}"/>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001E1908-6E62-1043-A56E-67594C15CA03}" type="slidenum">
              <a:rPr lang="en-US" altLang="en-US"/>
              <a:pPr>
                <a:defRPr/>
              </a:pPr>
              <a:t>‹#›</a:t>
            </a:fld>
            <a:endParaRPr lang="en-US" altLang="en-US"/>
          </a:p>
        </p:txBody>
      </p:sp>
    </p:spTree>
    <p:extLst>
      <p:ext uri="{BB962C8B-B14F-4D97-AF65-F5344CB8AC3E}">
        <p14:creationId xmlns:p14="http://schemas.microsoft.com/office/powerpoint/2010/main" val="1299105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E4969A41-F005-E466-3822-875246B99145}"/>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C5A34CE0-2988-7B44-9129-212EE3E9BB23}" type="datetimeFigureOut">
              <a:rPr lang="en-US"/>
              <a:pPr>
                <a:defRPr/>
              </a:pPr>
              <a:t>12/14/23</a:t>
            </a:fld>
            <a:endParaRPr lang="en-US"/>
          </a:p>
        </p:txBody>
      </p:sp>
      <p:sp>
        <p:nvSpPr>
          <p:cNvPr id="6" name="Footer Placeholder 5">
            <a:extLst>
              <a:ext uri="{FF2B5EF4-FFF2-40B4-BE49-F238E27FC236}">
                <a16:creationId xmlns:a16="http://schemas.microsoft.com/office/drawing/2014/main" id="{DFA22E21-5FEC-2351-144B-D942BFC81131}"/>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DC2C42BF-F938-C38D-D3FC-A8BFB0B808DE}"/>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E92B4F81-8588-F04D-9936-B4AD4E77240E}" type="slidenum">
              <a:rPr lang="en-US" altLang="en-US"/>
              <a:pPr>
                <a:defRPr/>
              </a:pPr>
              <a:t>‹#›</a:t>
            </a:fld>
            <a:endParaRPr lang="en-US" altLang="en-US"/>
          </a:p>
        </p:txBody>
      </p:sp>
    </p:spTree>
    <p:extLst>
      <p:ext uri="{BB962C8B-B14F-4D97-AF65-F5344CB8AC3E}">
        <p14:creationId xmlns:p14="http://schemas.microsoft.com/office/powerpoint/2010/main" val="4291411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4B8CB53-6D85-5FD5-F39F-02F07894374B}"/>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94444084-68F1-5A40-A980-F72433030F00}" type="datetimeFigureOut">
              <a:rPr lang="en-US"/>
              <a:pPr>
                <a:defRPr/>
              </a:pPr>
              <a:t>12/14/23</a:t>
            </a:fld>
            <a:endParaRPr lang="en-US"/>
          </a:p>
        </p:txBody>
      </p:sp>
      <p:sp>
        <p:nvSpPr>
          <p:cNvPr id="6" name="Footer Placeholder 5">
            <a:extLst>
              <a:ext uri="{FF2B5EF4-FFF2-40B4-BE49-F238E27FC236}">
                <a16:creationId xmlns:a16="http://schemas.microsoft.com/office/drawing/2014/main" id="{C3285BA7-6801-D848-F151-74C937182F87}"/>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6ECEF18D-6B50-16B9-C06E-56B0EAF68CE3}"/>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6B044B61-F19A-0B47-A1EF-C310CE8A8C3C}" type="slidenum">
              <a:rPr lang="en-US" altLang="en-US"/>
              <a:pPr>
                <a:defRPr/>
              </a:pPr>
              <a:t>‹#›</a:t>
            </a:fld>
            <a:endParaRPr lang="en-US" altLang="en-US"/>
          </a:p>
        </p:txBody>
      </p:sp>
    </p:spTree>
    <p:extLst>
      <p:ext uri="{BB962C8B-B14F-4D97-AF65-F5344CB8AC3E}">
        <p14:creationId xmlns:p14="http://schemas.microsoft.com/office/powerpoint/2010/main" val="2925339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77C0A-68DC-016E-B14D-24A2BC67CF2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476D5DD6-8170-2C44-B59C-1D7396D1F4F8}" type="datetimeFigureOut">
              <a:rPr lang="en-US"/>
              <a:pPr>
                <a:defRPr/>
              </a:pPr>
              <a:t>12/14/23</a:t>
            </a:fld>
            <a:endParaRPr lang="en-US"/>
          </a:p>
        </p:txBody>
      </p:sp>
      <p:sp>
        <p:nvSpPr>
          <p:cNvPr id="5" name="Footer Placeholder 4">
            <a:extLst>
              <a:ext uri="{FF2B5EF4-FFF2-40B4-BE49-F238E27FC236}">
                <a16:creationId xmlns:a16="http://schemas.microsoft.com/office/drawing/2014/main" id="{FBA976AD-38DA-22D0-C19A-66A87D157793}"/>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D313D3AB-64FA-55AE-353F-BC8770F51E6B}"/>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15343EBC-5FB4-F340-96DF-35E30A8EC218}" type="slidenum">
              <a:rPr lang="en-US" altLang="en-US"/>
              <a:pPr>
                <a:defRPr/>
              </a:pPr>
              <a:t>‹#›</a:t>
            </a:fld>
            <a:endParaRPr lang="en-US" altLang="en-US"/>
          </a:p>
        </p:txBody>
      </p:sp>
    </p:spTree>
    <p:extLst>
      <p:ext uri="{BB962C8B-B14F-4D97-AF65-F5344CB8AC3E}">
        <p14:creationId xmlns:p14="http://schemas.microsoft.com/office/powerpoint/2010/main" val="2584375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45C65F-0E3D-88C4-E8AF-7122B18A9CED}"/>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03315152-5759-2E42-B476-EEF0498622A2}" type="datetimeFigureOut">
              <a:rPr lang="en-US"/>
              <a:pPr>
                <a:defRPr/>
              </a:pPr>
              <a:t>12/14/23</a:t>
            </a:fld>
            <a:endParaRPr lang="en-US"/>
          </a:p>
        </p:txBody>
      </p:sp>
      <p:sp>
        <p:nvSpPr>
          <p:cNvPr id="5" name="Footer Placeholder 4">
            <a:extLst>
              <a:ext uri="{FF2B5EF4-FFF2-40B4-BE49-F238E27FC236}">
                <a16:creationId xmlns:a16="http://schemas.microsoft.com/office/drawing/2014/main" id="{60793DF4-D5FF-1DF6-B032-1051798E91AD}"/>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AB75783C-B374-E6ED-3B54-B4C65A7EB2BE}"/>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5DA614C2-D0CD-2F45-8CF9-F8F9BE5C5691}" type="slidenum">
              <a:rPr lang="en-US" altLang="en-US"/>
              <a:pPr>
                <a:defRPr/>
              </a:pPr>
              <a:t>‹#›</a:t>
            </a:fld>
            <a:endParaRPr lang="en-US" altLang="en-US"/>
          </a:p>
        </p:txBody>
      </p:sp>
    </p:spTree>
    <p:extLst>
      <p:ext uri="{BB962C8B-B14F-4D97-AF65-F5344CB8AC3E}">
        <p14:creationId xmlns:p14="http://schemas.microsoft.com/office/powerpoint/2010/main" val="26597588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8C342B77-BA47-71F6-AEC3-70B60D090E16}"/>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4F858308-921C-204D-BFBA-27FDD3E1D3FF}" type="datetimeFigureOut">
              <a:rPr lang="en-US"/>
              <a:pPr>
                <a:defRPr/>
              </a:pPr>
              <a:t>12/14/23</a:t>
            </a:fld>
            <a:endParaRPr lang="en-US"/>
          </a:p>
        </p:txBody>
      </p:sp>
      <p:sp>
        <p:nvSpPr>
          <p:cNvPr id="5" name="Footer Placeholder 4">
            <a:extLst>
              <a:ext uri="{FF2B5EF4-FFF2-40B4-BE49-F238E27FC236}">
                <a16:creationId xmlns:a16="http://schemas.microsoft.com/office/drawing/2014/main" id="{BE22C26B-5664-FFED-9DCB-BC3A97A5FB20}"/>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AF262CB5-A7D0-D0A9-16C7-6DE1FE7E5BF0}"/>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49D65BC0-77F2-8A4A-A940-DA79F611A82B}" type="slidenum">
              <a:rPr lang="en-US" altLang="en-US"/>
              <a:pPr>
                <a:defRPr/>
              </a:pPr>
              <a:t>‹#›</a:t>
            </a:fld>
            <a:endParaRPr lang="en-US" altLang="en-US"/>
          </a:p>
        </p:txBody>
      </p:sp>
    </p:spTree>
    <p:extLst>
      <p:ext uri="{BB962C8B-B14F-4D97-AF65-F5344CB8AC3E}">
        <p14:creationId xmlns:p14="http://schemas.microsoft.com/office/powerpoint/2010/main" val="9013022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C19D8F-051F-420B-A1AC-7064D84BEBA7}"/>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BAC3ADE0-1938-2249-80EE-95C74867419E}" type="datetimeFigureOut">
              <a:rPr lang="en-US"/>
              <a:pPr>
                <a:defRPr/>
              </a:pPr>
              <a:t>12/14/23</a:t>
            </a:fld>
            <a:endParaRPr lang="en-US"/>
          </a:p>
        </p:txBody>
      </p:sp>
      <p:sp>
        <p:nvSpPr>
          <p:cNvPr id="5" name="Footer Placeholder 4">
            <a:extLst>
              <a:ext uri="{FF2B5EF4-FFF2-40B4-BE49-F238E27FC236}">
                <a16:creationId xmlns:a16="http://schemas.microsoft.com/office/drawing/2014/main" id="{51E9C8C7-E926-C50B-D635-D313BDC9D814}"/>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933DA4D6-32BF-A4C7-DB5A-6D95BB75C064}"/>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D795C23F-E501-4A45-B2E7-17FEE0CD4B1B}" type="slidenum">
              <a:rPr lang="en-US" altLang="en-US"/>
              <a:pPr>
                <a:defRPr/>
              </a:pPr>
              <a:t>‹#›</a:t>
            </a:fld>
            <a:endParaRPr lang="en-US" altLang="en-US"/>
          </a:p>
        </p:txBody>
      </p:sp>
    </p:spTree>
    <p:extLst>
      <p:ext uri="{BB962C8B-B14F-4D97-AF65-F5344CB8AC3E}">
        <p14:creationId xmlns:p14="http://schemas.microsoft.com/office/powerpoint/2010/main" val="2624970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2CC4FC-8A63-579D-1610-2953CF96306A}"/>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EC2D4176-FCEB-3A40-A531-8399A780112D}" type="datetimeFigureOut">
              <a:rPr lang="en-US"/>
              <a:pPr>
                <a:defRPr/>
              </a:pPr>
              <a:t>12/14/23</a:t>
            </a:fld>
            <a:endParaRPr lang="en-US"/>
          </a:p>
        </p:txBody>
      </p:sp>
      <p:sp>
        <p:nvSpPr>
          <p:cNvPr id="5" name="Footer Placeholder 4">
            <a:extLst>
              <a:ext uri="{FF2B5EF4-FFF2-40B4-BE49-F238E27FC236}">
                <a16:creationId xmlns:a16="http://schemas.microsoft.com/office/drawing/2014/main" id="{5B793C21-77BE-EBAE-047B-87FA07B215C2}"/>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A250A1FE-D0F6-1471-3A3D-0FD38F4B1CA2}"/>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1770E6FF-88AA-8340-A28E-182CA5B8247A}" type="slidenum">
              <a:rPr lang="en-US" altLang="en-US"/>
              <a:pPr>
                <a:defRPr/>
              </a:pPr>
              <a:t>‹#›</a:t>
            </a:fld>
            <a:endParaRPr lang="en-US" altLang="en-US"/>
          </a:p>
        </p:txBody>
      </p:sp>
    </p:spTree>
    <p:extLst>
      <p:ext uri="{BB962C8B-B14F-4D97-AF65-F5344CB8AC3E}">
        <p14:creationId xmlns:p14="http://schemas.microsoft.com/office/powerpoint/2010/main" val="30534005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8E1A03-C307-5282-88D0-A9C40D758CD1}"/>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E1BF3EBE-0DF0-5746-844D-C2487821BD1B}" type="datetimeFigureOut">
              <a:rPr lang="en-US"/>
              <a:pPr>
                <a:defRPr/>
              </a:pPr>
              <a:t>12/14/23</a:t>
            </a:fld>
            <a:endParaRPr lang="en-US"/>
          </a:p>
        </p:txBody>
      </p:sp>
      <p:sp>
        <p:nvSpPr>
          <p:cNvPr id="6" name="Footer Placeholder 5">
            <a:extLst>
              <a:ext uri="{FF2B5EF4-FFF2-40B4-BE49-F238E27FC236}">
                <a16:creationId xmlns:a16="http://schemas.microsoft.com/office/drawing/2014/main" id="{32395814-0D1A-39D0-5FE7-9A70E2A5D9B0}"/>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4CC11A13-420A-1292-9990-BEA657FF5AD4}"/>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04DC8A95-AF42-D840-BA4A-C9914DA3D2BD}" type="slidenum">
              <a:rPr lang="en-US" altLang="en-US"/>
              <a:pPr>
                <a:defRPr/>
              </a:pPr>
              <a:t>‹#›</a:t>
            </a:fld>
            <a:endParaRPr lang="en-US" altLang="en-US"/>
          </a:p>
        </p:txBody>
      </p:sp>
    </p:spTree>
    <p:extLst>
      <p:ext uri="{BB962C8B-B14F-4D97-AF65-F5344CB8AC3E}">
        <p14:creationId xmlns:p14="http://schemas.microsoft.com/office/powerpoint/2010/main" val="22612179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967C61-6A32-0EC4-D746-0A14992AFDA7}"/>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FBF7C6BA-8651-FC4F-AE0E-46483F369EF1}" type="datetimeFigureOut">
              <a:rPr lang="en-US"/>
              <a:pPr>
                <a:defRPr/>
              </a:pPr>
              <a:t>12/14/23</a:t>
            </a:fld>
            <a:endParaRPr lang="en-US"/>
          </a:p>
        </p:txBody>
      </p:sp>
      <p:sp>
        <p:nvSpPr>
          <p:cNvPr id="8" name="Footer Placeholder 7">
            <a:extLst>
              <a:ext uri="{FF2B5EF4-FFF2-40B4-BE49-F238E27FC236}">
                <a16:creationId xmlns:a16="http://schemas.microsoft.com/office/drawing/2014/main" id="{53624822-4EAA-5972-161F-CAC944BEA31E}"/>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9" name="Slide Number Placeholder 8">
            <a:extLst>
              <a:ext uri="{FF2B5EF4-FFF2-40B4-BE49-F238E27FC236}">
                <a16:creationId xmlns:a16="http://schemas.microsoft.com/office/drawing/2014/main" id="{359FE42C-9BDA-DA8E-5755-80ABEACEEEDC}"/>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814F2419-DFC4-B143-80C6-2524C402E448}" type="slidenum">
              <a:rPr lang="en-US" altLang="en-US"/>
              <a:pPr>
                <a:defRPr/>
              </a:pPr>
              <a:t>‹#›</a:t>
            </a:fld>
            <a:endParaRPr lang="en-US" altLang="en-US"/>
          </a:p>
        </p:txBody>
      </p:sp>
    </p:spTree>
    <p:extLst>
      <p:ext uri="{BB962C8B-B14F-4D97-AF65-F5344CB8AC3E}">
        <p14:creationId xmlns:p14="http://schemas.microsoft.com/office/powerpoint/2010/main" val="19329828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CF1F43B-0FF3-CBD5-EE19-F7748A34D16A}"/>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635922BC-1B34-9B4C-9884-4B8FD8E435DF}" type="datetimeFigureOut">
              <a:rPr lang="en-US"/>
              <a:pPr>
                <a:defRPr/>
              </a:pPr>
              <a:t>12/14/23</a:t>
            </a:fld>
            <a:endParaRPr lang="en-US"/>
          </a:p>
        </p:txBody>
      </p:sp>
      <p:sp>
        <p:nvSpPr>
          <p:cNvPr id="4" name="Footer Placeholder 3">
            <a:extLst>
              <a:ext uri="{FF2B5EF4-FFF2-40B4-BE49-F238E27FC236}">
                <a16:creationId xmlns:a16="http://schemas.microsoft.com/office/drawing/2014/main" id="{86FEB2ED-1E27-B9C1-1B2E-60E89F811995}"/>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53CEA3E8-FC1F-8F31-598D-7AB1A6CE6895}"/>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3868B70C-D6CD-1445-AE49-12A0350E8F89}" type="slidenum">
              <a:rPr lang="en-US" altLang="en-US"/>
              <a:pPr>
                <a:defRPr/>
              </a:pPr>
              <a:t>‹#›</a:t>
            </a:fld>
            <a:endParaRPr lang="en-US" altLang="en-US"/>
          </a:p>
        </p:txBody>
      </p:sp>
    </p:spTree>
    <p:extLst>
      <p:ext uri="{BB962C8B-B14F-4D97-AF65-F5344CB8AC3E}">
        <p14:creationId xmlns:p14="http://schemas.microsoft.com/office/powerpoint/2010/main" val="31901345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641EAD-7B3C-392C-A298-E6665FE17042}"/>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6542EA4C-24DE-394B-B8AA-9AE821EE8F49}" type="datetimeFigureOut">
              <a:rPr lang="en-US"/>
              <a:pPr>
                <a:defRPr/>
              </a:pPr>
              <a:t>12/14/23</a:t>
            </a:fld>
            <a:endParaRPr lang="en-US"/>
          </a:p>
        </p:txBody>
      </p:sp>
      <p:sp>
        <p:nvSpPr>
          <p:cNvPr id="3" name="Footer Placeholder 2">
            <a:extLst>
              <a:ext uri="{FF2B5EF4-FFF2-40B4-BE49-F238E27FC236}">
                <a16:creationId xmlns:a16="http://schemas.microsoft.com/office/drawing/2014/main" id="{1A415A85-4F17-3257-E2D2-0D5E907B6C7D}"/>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4" name="Slide Number Placeholder 3">
            <a:extLst>
              <a:ext uri="{FF2B5EF4-FFF2-40B4-BE49-F238E27FC236}">
                <a16:creationId xmlns:a16="http://schemas.microsoft.com/office/drawing/2014/main" id="{66481F6D-4ED9-A3D5-BC89-B6106095CFED}"/>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70FB99C0-E75E-C641-A093-D6AF50F5E9BC}" type="slidenum">
              <a:rPr lang="en-US" altLang="en-US"/>
              <a:pPr>
                <a:defRPr/>
              </a:pPr>
              <a:t>‹#›</a:t>
            </a:fld>
            <a:endParaRPr lang="en-US" altLang="en-US"/>
          </a:p>
        </p:txBody>
      </p:sp>
    </p:spTree>
    <p:extLst>
      <p:ext uri="{BB962C8B-B14F-4D97-AF65-F5344CB8AC3E}">
        <p14:creationId xmlns:p14="http://schemas.microsoft.com/office/powerpoint/2010/main" val="1618594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2CD9C52-C009-C73D-C356-2689F1C301E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19F58AFA-CFFF-6048-B9DD-113D2D3FC9A2}" type="datetimeFigureOut">
              <a:rPr lang="en-US"/>
              <a:pPr>
                <a:defRPr/>
              </a:pPr>
              <a:t>12/14/23</a:t>
            </a:fld>
            <a:endParaRPr lang="en-US"/>
          </a:p>
        </p:txBody>
      </p:sp>
      <p:sp>
        <p:nvSpPr>
          <p:cNvPr id="6" name="Footer Placeholder 5">
            <a:extLst>
              <a:ext uri="{FF2B5EF4-FFF2-40B4-BE49-F238E27FC236}">
                <a16:creationId xmlns:a16="http://schemas.microsoft.com/office/drawing/2014/main" id="{73EF89A7-37D8-44DF-4626-4102DF8B755F}"/>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10ADEF0B-BC9F-36C9-A715-18FF040B3D07}"/>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3224BF79-CF85-3F44-9804-2A5ACB18448F}" type="slidenum">
              <a:rPr lang="en-US" altLang="en-US"/>
              <a:pPr>
                <a:defRPr/>
              </a:pPr>
              <a:t>‹#›</a:t>
            </a:fld>
            <a:endParaRPr lang="en-US" altLang="en-US"/>
          </a:p>
        </p:txBody>
      </p:sp>
    </p:spTree>
    <p:extLst>
      <p:ext uri="{BB962C8B-B14F-4D97-AF65-F5344CB8AC3E}">
        <p14:creationId xmlns:p14="http://schemas.microsoft.com/office/powerpoint/2010/main" val="14250782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8898DEEF-5C89-D2D8-D207-95ED018231CE}"/>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75AADDDD-3CA5-3845-B4F9-D0E767578447}" type="datetimeFigureOut">
              <a:rPr lang="en-US"/>
              <a:pPr>
                <a:defRPr/>
              </a:pPr>
              <a:t>12/14/23</a:t>
            </a:fld>
            <a:endParaRPr lang="en-US"/>
          </a:p>
        </p:txBody>
      </p:sp>
      <p:sp>
        <p:nvSpPr>
          <p:cNvPr id="6" name="Footer Placeholder 5">
            <a:extLst>
              <a:ext uri="{FF2B5EF4-FFF2-40B4-BE49-F238E27FC236}">
                <a16:creationId xmlns:a16="http://schemas.microsoft.com/office/drawing/2014/main" id="{C95672AF-C7F7-3B52-5D4C-F16DDE2F5624}"/>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C450D121-50EF-57A1-1A27-A6CD524B8C29}"/>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6E355A46-F167-3C4D-AF74-EC1577F048DD}" type="slidenum">
              <a:rPr lang="en-US" altLang="en-US"/>
              <a:pPr>
                <a:defRPr/>
              </a:pPr>
              <a:t>‹#›</a:t>
            </a:fld>
            <a:endParaRPr lang="en-US" altLang="en-US"/>
          </a:p>
        </p:txBody>
      </p:sp>
    </p:spTree>
    <p:extLst>
      <p:ext uri="{BB962C8B-B14F-4D97-AF65-F5344CB8AC3E}">
        <p14:creationId xmlns:p14="http://schemas.microsoft.com/office/powerpoint/2010/main" val="25380725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D37408-6F7F-2B04-8F5F-167145E6C63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C27E86A8-D630-114C-90EB-8A6F0F561782}" type="datetimeFigureOut">
              <a:rPr lang="en-US"/>
              <a:pPr>
                <a:defRPr/>
              </a:pPr>
              <a:t>12/14/23</a:t>
            </a:fld>
            <a:endParaRPr lang="en-US"/>
          </a:p>
        </p:txBody>
      </p:sp>
      <p:sp>
        <p:nvSpPr>
          <p:cNvPr id="5" name="Footer Placeholder 4">
            <a:extLst>
              <a:ext uri="{FF2B5EF4-FFF2-40B4-BE49-F238E27FC236}">
                <a16:creationId xmlns:a16="http://schemas.microsoft.com/office/drawing/2014/main" id="{477342DB-05BA-7CB3-2A52-7244BD768E0B}"/>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E5891DBE-7C8B-6206-134B-1C81959F13A5}"/>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BEAED3BE-CE39-9A4A-88C1-8FF4817AADEF}" type="slidenum">
              <a:rPr lang="en-US" altLang="en-US"/>
              <a:pPr>
                <a:defRPr/>
              </a:pPr>
              <a:t>‹#›</a:t>
            </a:fld>
            <a:endParaRPr lang="en-US" altLang="en-US"/>
          </a:p>
        </p:txBody>
      </p:sp>
    </p:spTree>
    <p:extLst>
      <p:ext uri="{BB962C8B-B14F-4D97-AF65-F5344CB8AC3E}">
        <p14:creationId xmlns:p14="http://schemas.microsoft.com/office/powerpoint/2010/main" val="42007631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61704-13E6-A918-9582-96D763643596}"/>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23854274-881C-294B-94CD-EDAA45E42844}" type="datetimeFigureOut">
              <a:rPr lang="en-US"/>
              <a:pPr>
                <a:defRPr/>
              </a:pPr>
              <a:t>12/14/23</a:t>
            </a:fld>
            <a:endParaRPr lang="en-US"/>
          </a:p>
        </p:txBody>
      </p:sp>
      <p:sp>
        <p:nvSpPr>
          <p:cNvPr id="5" name="Footer Placeholder 4">
            <a:extLst>
              <a:ext uri="{FF2B5EF4-FFF2-40B4-BE49-F238E27FC236}">
                <a16:creationId xmlns:a16="http://schemas.microsoft.com/office/drawing/2014/main" id="{93A65F37-793E-54F0-5E94-F8D168E7D6E3}"/>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EFF696B5-39C8-4C46-23E8-03C9CC1AC66D}"/>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BDF28319-E7C0-D84C-88D3-C88BABD8804A}" type="slidenum">
              <a:rPr lang="en-US" altLang="en-US"/>
              <a:pPr>
                <a:defRPr/>
              </a:pPr>
              <a:t>‹#›</a:t>
            </a:fld>
            <a:endParaRPr lang="en-US" altLang="en-US"/>
          </a:p>
        </p:txBody>
      </p:sp>
    </p:spTree>
    <p:extLst>
      <p:ext uri="{BB962C8B-B14F-4D97-AF65-F5344CB8AC3E}">
        <p14:creationId xmlns:p14="http://schemas.microsoft.com/office/powerpoint/2010/main" val="41367916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7CEDBEA2-1E65-1848-546D-CF8E8444348C}"/>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5797F9AF-182F-8341-A3CD-E46E3F932553}" type="datetimeFigureOut">
              <a:rPr lang="en-US"/>
              <a:pPr>
                <a:defRPr/>
              </a:pPr>
              <a:t>12/14/23</a:t>
            </a:fld>
            <a:endParaRPr lang="en-US"/>
          </a:p>
        </p:txBody>
      </p:sp>
      <p:sp>
        <p:nvSpPr>
          <p:cNvPr id="5" name="Footer Placeholder 4">
            <a:extLst>
              <a:ext uri="{FF2B5EF4-FFF2-40B4-BE49-F238E27FC236}">
                <a16:creationId xmlns:a16="http://schemas.microsoft.com/office/drawing/2014/main" id="{FD54D6BB-97FE-20AE-F5FC-321D49472314}"/>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B72E9427-2447-4BF1-BBD8-9617D74167ED}"/>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E2822ECE-E127-1E42-9007-F8B969581A68}" type="slidenum">
              <a:rPr lang="en-US" altLang="en-US"/>
              <a:pPr>
                <a:defRPr/>
              </a:pPr>
              <a:t>‹#›</a:t>
            </a:fld>
            <a:endParaRPr lang="en-US" altLang="en-US"/>
          </a:p>
        </p:txBody>
      </p:sp>
    </p:spTree>
    <p:extLst>
      <p:ext uri="{BB962C8B-B14F-4D97-AF65-F5344CB8AC3E}">
        <p14:creationId xmlns:p14="http://schemas.microsoft.com/office/powerpoint/2010/main" val="40633618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65784E-AE9D-7AC0-1E7F-258813E4421C}"/>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AFE7D6AA-6ABF-1741-B083-1F319495BF8B}" type="datetimeFigureOut">
              <a:rPr lang="en-US"/>
              <a:pPr>
                <a:defRPr/>
              </a:pPr>
              <a:t>12/14/23</a:t>
            </a:fld>
            <a:endParaRPr lang="en-US"/>
          </a:p>
        </p:txBody>
      </p:sp>
      <p:sp>
        <p:nvSpPr>
          <p:cNvPr id="5" name="Footer Placeholder 4">
            <a:extLst>
              <a:ext uri="{FF2B5EF4-FFF2-40B4-BE49-F238E27FC236}">
                <a16:creationId xmlns:a16="http://schemas.microsoft.com/office/drawing/2014/main" id="{E3802584-8BC1-E8D3-9552-C4CD8F6539A9}"/>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19A76973-13B8-7758-EE7F-5521EE4AC94C}"/>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199565AC-DA56-2C43-8816-3B8580D5E9E9}" type="slidenum">
              <a:rPr lang="en-US" altLang="en-US"/>
              <a:pPr>
                <a:defRPr/>
              </a:pPr>
              <a:t>‹#›</a:t>
            </a:fld>
            <a:endParaRPr lang="en-US" altLang="en-US"/>
          </a:p>
        </p:txBody>
      </p:sp>
    </p:spTree>
    <p:extLst>
      <p:ext uri="{BB962C8B-B14F-4D97-AF65-F5344CB8AC3E}">
        <p14:creationId xmlns:p14="http://schemas.microsoft.com/office/powerpoint/2010/main" val="36506597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1ADD4E-111D-62CB-EC3A-43440D56A3A7}"/>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8A106EC3-5364-AA44-BCE1-7F5E07AA5E88}" type="datetimeFigureOut">
              <a:rPr lang="en-US"/>
              <a:pPr>
                <a:defRPr/>
              </a:pPr>
              <a:t>12/14/23</a:t>
            </a:fld>
            <a:endParaRPr lang="en-US"/>
          </a:p>
        </p:txBody>
      </p:sp>
      <p:sp>
        <p:nvSpPr>
          <p:cNvPr id="5" name="Footer Placeholder 4">
            <a:extLst>
              <a:ext uri="{FF2B5EF4-FFF2-40B4-BE49-F238E27FC236}">
                <a16:creationId xmlns:a16="http://schemas.microsoft.com/office/drawing/2014/main" id="{820C5D8B-25E2-7B37-C419-3466678E4365}"/>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A9CB6570-863F-93E3-A0F6-C9E8E58ACD05}"/>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DF62075F-1AE2-5846-9B2A-AE41171D4031}" type="slidenum">
              <a:rPr lang="en-US" altLang="en-US"/>
              <a:pPr>
                <a:defRPr/>
              </a:pPr>
              <a:t>‹#›</a:t>
            </a:fld>
            <a:endParaRPr lang="en-US" altLang="en-US"/>
          </a:p>
        </p:txBody>
      </p:sp>
    </p:spTree>
    <p:extLst>
      <p:ext uri="{BB962C8B-B14F-4D97-AF65-F5344CB8AC3E}">
        <p14:creationId xmlns:p14="http://schemas.microsoft.com/office/powerpoint/2010/main" val="7245132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72C5C1-E4E8-75CA-DF2D-E510CC66A1F0}"/>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3C045621-312C-9947-974D-759C80FF54F7}" type="datetimeFigureOut">
              <a:rPr lang="en-US"/>
              <a:pPr>
                <a:defRPr/>
              </a:pPr>
              <a:t>12/14/23</a:t>
            </a:fld>
            <a:endParaRPr lang="en-US"/>
          </a:p>
        </p:txBody>
      </p:sp>
      <p:sp>
        <p:nvSpPr>
          <p:cNvPr id="6" name="Footer Placeholder 5">
            <a:extLst>
              <a:ext uri="{FF2B5EF4-FFF2-40B4-BE49-F238E27FC236}">
                <a16:creationId xmlns:a16="http://schemas.microsoft.com/office/drawing/2014/main" id="{91C5D5EE-0323-0191-4D7F-A2BA3046A779}"/>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10640770-C396-52F7-3B50-6E0728295727}"/>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10BBC333-FFC7-C744-91A5-093BDCB2E0FE}" type="slidenum">
              <a:rPr lang="en-US" altLang="en-US"/>
              <a:pPr>
                <a:defRPr/>
              </a:pPr>
              <a:t>‹#›</a:t>
            </a:fld>
            <a:endParaRPr lang="en-US" altLang="en-US"/>
          </a:p>
        </p:txBody>
      </p:sp>
    </p:spTree>
    <p:extLst>
      <p:ext uri="{BB962C8B-B14F-4D97-AF65-F5344CB8AC3E}">
        <p14:creationId xmlns:p14="http://schemas.microsoft.com/office/powerpoint/2010/main" val="23881495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2C23A19-7637-2A51-90F4-00F88C5CEA88}"/>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4BE2BC8D-B00C-624C-AFB5-8DD700DFCD2B}" type="datetimeFigureOut">
              <a:rPr lang="en-US"/>
              <a:pPr>
                <a:defRPr/>
              </a:pPr>
              <a:t>12/14/23</a:t>
            </a:fld>
            <a:endParaRPr lang="en-US"/>
          </a:p>
        </p:txBody>
      </p:sp>
      <p:sp>
        <p:nvSpPr>
          <p:cNvPr id="8" name="Footer Placeholder 7">
            <a:extLst>
              <a:ext uri="{FF2B5EF4-FFF2-40B4-BE49-F238E27FC236}">
                <a16:creationId xmlns:a16="http://schemas.microsoft.com/office/drawing/2014/main" id="{DAD7790C-7F6E-654C-1847-475B66CF8583}"/>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9" name="Slide Number Placeholder 8">
            <a:extLst>
              <a:ext uri="{FF2B5EF4-FFF2-40B4-BE49-F238E27FC236}">
                <a16:creationId xmlns:a16="http://schemas.microsoft.com/office/drawing/2014/main" id="{2DF0E4B4-8C95-0F23-6AE6-72ECFF004309}"/>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3B0A31B9-60D9-C845-B2E4-E734EE22840F}" type="slidenum">
              <a:rPr lang="en-US" altLang="en-US"/>
              <a:pPr>
                <a:defRPr/>
              </a:pPr>
              <a:t>‹#›</a:t>
            </a:fld>
            <a:endParaRPr lang="en-US" altLang="en-US"/>
          </a:p>
        </p:txBody>
      </p:sp>
    </p:spTree>
    <p:extLst>
      <p:ext uri="{BB962C8B-B14F-4D97-AF65-F5344CB8AC3E}">
        <p14:creationId xmlns:p14="http://schemas.microsoft.com/office/powerpoint/2010/main" val="35754570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349836E-43A1-A24B-EC9B-8D42FF340241}"/>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98B3D90C-E395-8647-A503-856A150EC461}" type="datetimeFigureOut">
              <a:rPr lang="en-US"/>
              <a:pPr>
                <a:defRPr/>
              </a:pPr>
              <a:t>12/14/23</a:t>
            </a:fld>
            <a:endParaRPr lang="en-US"/>
          </a:p>
        </p:txBody>
      </p:sp>
      <p:sp>
        <p:nvSpPr>
          <p:cNvPr id="4" name="Footer Placeholder 3">
            <a:extLst>
              <a:ext uri="{FF2B5EF4-FFF2-40B4-BE49-F238E27FC236}">
                <a16:creationId xmlns:a16="http://schemas.microsoft.com/office/drawing/2014/main" id="{97CE8C87-0A09-ED04-6D76-49E7C9519E5A}"/>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E81ECAF4-1B8F-A626-583A-F7B7526C2CC6}"/>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74CDB81E-A487-7640-BEE2-EB4E52B7975E}" type="slidenum">
              <a:rPr lang="en-US" altLang="en-US"/>
              <a:pPr>
                <a:defRPr/>
              </a:pPr>
              <a:t>‹#›</a:t>
            </a:fld>
            <a:endParaRPr lang="en-US" altLang="en-US"/>
          </a:p>
        </p:txBody>
      </p:sp>
    </p:spTree>
    <p:extLst>
      <p:ext uri="{BB962C8B-B14F-4D97-AF65-F5344CB8AC3E}">
        <p14:creationId xmlns:p14="http://schemas.microsoft.com/office/powerpoint/2010/main" val="9905079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2C786A-F207-0A67-29CA-3E186805A61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9415FE65-2D09-FA45-A68E-7E5A8167701F}" type="datetimeFigureOut">
              <a:rPr lang="en-US"/>
              <a:pPr>
                <a:defRPr/>
              </a:pPr>
              <a:t>12/14/23</a:t>
            </a:fld>
            <a:endParaRPr lang="en-US"/>
          </a:p>
        </p:txBody>
      </p:sp>
      <p:sp>
        <p:nvSpPr>
          <p:cNvPr id="3" name="Footer Placeholder 2">
            <a:extLst>
              <a:ext uri="{FF2B5EF4-FFF2-40B4-BE49-F238E27FC236}">
                <a16:creationId xmlns:a16="http://schemas.microsoft.com/office/drawing/2014/main" id="{BE4AC0F0-E51D-AF5F-33F3-1CFEC549857B}"/>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4" name="Slide Number Placeholder 3">
            <a:extLst>
              <a:ext uri="{FF2B5EF4-FFF2-40B4-BE49-F238E27FC236}">
                <a16:creationId xmlns:a16="http://schemas.microsoft.com/office/drawing/2014/main" id="{27493072-CC72-E8C8-B525-92B7143BBAC0}"/>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79E8E912-4C2D-E649-8E64-808A7DA3F2F8}" type="slidenum">
              <a:rPr lang="en-US" altLang="en-US"/>
              <a:pPr>
                <a:defRPr/>
              </a:pPr>
              <a:t>‹#›</a:t>
            </a:fld>
            <a:endParaRPr lang="en-US" altLang="en-US"/>
          </a:p>
        </p:txBody>
      </p:sp>
    </p:spTree>
    <p:extLst>
      <p:ext uri="{BB962C8B-B14F-4D97-AF65-F5344CB8AC3E}">
        <p14:creationId xmlns:p14="http://schemas.microsoft.com/office/powerpoint/2010/main" val="32415926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2507061C-F254-1482-6361-101D356F852B}"/>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310001AE-6A08-E34E-9701-6DBD20D22598}" type="datetimeFigureOut">
              <a:rPr lang="en-US"/>
              <a:pPr>
                <a:defRPr/>
              </a:pPr>
              <a:t>12/14/23</a:t>
            </a:fld>
            <a:endParaRPr lang="en-US"/>
          </a:p>
        </p:txBody>
      </p:sp>
      <p:sp>
        <p:nvSpPr>
          <p:cNvPr id="6" name="Footer Placeholder 5">
            <a:extLst>
              <a:ext uri="{FF2B5EF4-FFF2-40B4-BE49-F238E27FC236}">
                <a16:creationId xmlns:a16="http://schemas.microsoft.com/office/drawing/2014/main" id="{84BB79D5-C7EC-6CA5-64E6-AD5F75721A17}"/>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DC5EB057-1141-F3A8-A06E-87659110FC2E}"/>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2EDEF5CF-CFE9-EB4D-8ACD-1FCAC0F72164}" type="slidenum">
              <a:rPr lang="en-US" altLang="en-US"/>
              <a:pPr>
                <a:defRPr/>
              </a:pPr>
              <a:t>‹#›</a:t>
            </a:fld>
            <a:endParaRPr lang="en-US" altLang="en-US"/>
          </a:p>
        </p:txBody>
      </p:sp>
    </p:spTree>
    <p:extLst>
      <p:ext uri="{BB962C8B-B14F-4D97-AF65-F5344CB8AC3E}">
        <p14:creationId xmlns:p14="http://schemas.microsoft.com/office/powerpoint/2010/main" val="32698595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42F37F7-F067-899D-812D-ACC24FEFADF1}"/>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F9856500-78B0-EE45-81F5-23CC0886BF64}" type="datetimeFigureOut">
              <a:rPr lang="en-US"/>
              <a:pPr>
                <a:defRPr/>
              </a:pPr>
              <a:t>12/14/23</a:t>
            </a:fld>
            <a:endParaRPr lang="en-US"/>
          </a:p>
        </p:txBody>
      </p:sp>
      <p:sp>
        <p:nvSpPr>
          <p:cNvPr id="6" name="Footer Placeholder 5">
            <a:extLst>
              <a:ext uri="{FF2B5EF4-FFF2-40B4-BE49-F238E27FC236}">
                <a16:creationId xmlns:a16="http://schemas.microsoft.com/office/drawing/2014/main" id="{021D4918-FD52-94EF-CEFC-93D173F3732B}"/>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AF6AAF4D-0D12-2BB5-EE1E-CA32ADC89D68}"/>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F5427E6C-3750-C445-B61A-2D6D1AF11248}" type="slidenum">
              <a:rPr lang="en-US" altLang="en-US"/>
              <a:pPr>
                <a:defRPr/>
              </a:pPr>
              <a:t>‹#›</a:t>
            </a:fld>
            <a:endParaRPr lang="en-US" altLang="en-US"/>
          </a:p>
        </p:txBody>
      </p:sp>
    </p:spTree>
    <p:extLst>
      <p:ext uri="{BB962C8B-B14F-4D97-AF65-F5344CB8AC3E}">
        <p14:creationId xmlns:p14="http://schemas.microsoft.com/office/powerpoint/2010/main" val="5710402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A7E85F-C246-01D0-275A-086B0467754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3CB2F9E2-45C5-184F-B674-051DA3CDBE22}" type="datetimeFigureOut">
              <a:rPr lang="en-US"/>
              <a:pPr>
                <a:defRPr/>
              </a:pPr>
              <a:t>12/14/23</a:t>
            </a:fld>
            <a:endParaRPr lang="en-US"/>
          </a:p>
        </p:txBody>
      </p:sp>
      <p:sp>
        <p:nvSpPr>
          <p:cNvPr id="5" name="Footer Placeholder 4">
            <a:extLst>
              <a:ext uri="{FF2B5EF4-FFF2-40B4-BE49-F238E27FC236}">
                <a16:creationId xmlns:a16="http://schemas.microsoft.com/office/drawing/2014/main" id="{765A9435-E567-719A-5EB4-B403C1989887}"/>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45D25F72-AD01-5E4B-CC10-6A1EA9418C64}"/>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D3B50D44-67DD-4549-ABB8-5D366E0A0F33}" type="slidenum">
              <a:rPr lang="en-US" altLang="en-US"/>
              <a:pPr>
                <a:defRPr/>
              </a:pPr>
              <a:t>‹#›</a:t>
            </a:fld>
            <a:endParaRPr lang="en-US" altLang="en-US"/>
          </a:p>
        </p:txBody>
      </p:sp>
    </p:spTree>
    <p:extLst>
      <p:ext uri="{BB962C8B-B14F-4D97-AF65-F5344CB8AC3E}">
        <p14:creationId xmlns:p14="http://schemas.microsoft.com/office/powerpoint/2010/main" val="40759000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31BCD5-2490-66FB-C75C-E494DBA1B7F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7AAAA851-6449-0445-B7D3-FBDBD153DE2A}" type="datetimeFigureOut">
              <a:rPr lang="en-US"/>
              <a:pPr>
                <a:defRPr/>
              </a:pPr>
              <a:t>12/14/23</a:t>
            </a:fld>
            <a:endParaRPr lang="en-US"/>
          </a:p>
        </p:txBody>
      </p:sp>
      <p:sp>
        <p:nvSpPr>
          <p:cNvPr id="5" name="Footer Placeholder 4">
            <a:extLst>
              <a:ext uri="{FF2B5EF4-FFF2-40B4-BE49-F238E27FC236}">
                <a16:creationId xmlns:a16="http://schemas.microsoft.com/office/drawing/2014/main" id="{F8215A71-30A4-B47A-3E36-FD43018FF211}"/>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448AE807-099D-F3A4-B5D0-1BD061B25D69}"/>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3CE7DCE6-CFB5-DF4F-8102-DD85703A15B0}" type="slidenum">
              <a:rPr lang="en-US" altLang="en-US"/>
              <a:pPr>
                <a:defRPr/>
              </a:pPr>
              <a:t>‹#›</a:t>
            </a:fld>
            <a:endParaRPr lang="en-US" altLang="en-US"/>
          </a:p>
        </p:txBody>
      </p:sp>
    </p:spTree>
    <p:extLst>
      <p:ext uri="{BB962C8B-B14F-4D97-AF65-F5344CB8AC3E}">
        <p14:creationId xmlns:p14="http://schemas.microsoft.com/office/powerpoint/2010/main" val="144985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12FF2E-57A8-2601-7936-779C5C564AD2}"/>
              </a:ext>
            </a:extLst>
          </p:cNvPr>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7D0144D2-A644-3A44-A76F-33CB84649961}" type="datetimeFigureOut">
              <a:rPr lang="en-US"/>
              <a:pPr>
                <a:defRPr/>
              </a:pPr>
              <a:t>12/14/23</a:t>
            </a:fld>
            <a:endParaRPr lang="en-US"/>
          </a:p>
        </p:txBody>
      </p:sp>
      <p:sp>
        <p:nvSpPr>
          <p:cNvPr id="5" name="Footer Placeholder 4">
            <a:extLst>
              <a:ext uri="{FF2B5EF4-FFF2-40B4-BE49-F238E27FC236}">
                <a16:creationId xmlns:a16="http://schemas.microsoft.com/office/drawing/2014/main" id="{6EC7DFDE-B7E2-F975-FB16-A6F7F481A9CF}"/>
              </a:ext>
            </a:extLst>
          </p:cNvPr>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E52D86E1-16AF-8514-2B66-61199B55D3A0}"/>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FFA8919F-9E8E-B140-93E6-15B3C445A2C3}" type="slidenum">
              <a:rPr lang="en-US" altLang="en-US"/>
              <a:pPr>
                <a:defRPr/>
              </a:pPr>
              <a:t>‹#›</a:t>
            </a:fld>
            <a:endParaRPr lang="en-US" altLang="en-US"/>
          </a:p>
        </p:txBody>
      </p:sp>
      <p:pic>
        <p:nvPicPr>
          <p:cNvPr id="1029" name="Picture 6">
            <a:extLst>
              <a:ext uri="{FF2B5EF4-FFF2-40B4-BE49-F238E27FC236}">
                <a16:creationId xmlns:a16="http://schemas.microsoft.com/office/drawing/2014/main" id="{A18D3C70-57B8-35E1-AF11-2D55015125E5}"/>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4763"/>
            <a:ext cx="12192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5A1F000A-DCD9-6F2F-CD40-FA3E9897E3A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175"/>
            <a:ext cx="12192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5B5C9376-63F9-D964-BA2D-5E0FBA2D4D31}"/>
              </a:ext>
            </a:extLst>
          </p:cNvPr>
          <p:cNvCxnSpPr/>
          <p:nvPr userDrawn="1"/>
        </p:nvCxnSpPr>
        <p:spPr>
          <a:xfrm>
            <a:off x="457200" y="457200"/>
            <a:ext cx="1127760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5603" name="Picture 13">
            <a:extLst>
              <a:ext uri="{FF2B5EF4-FFF2-40B4-BE49-F238E27FC236}">
                <a16:creationId xmlns:a16="http://schemas.microsoft.com/office/drawing/2014/main" id="{CC27857B-3720-681C-A24D-3F68E17507B1}"/>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5638800"/>
            <a:ext cx="12192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14" r:id="rId1"/>
    <p:sldLayoutId id="2147484115" r:id="rId2"/>
    <p:sldLayoutId id="2147484116" r:id="rId3"/>
    <p:sldLayoutId id="2147484117" r:id="rId4"/>
    <p:sldLayoutId id="2147484118" r:id="rId5"/>
    <p:sldLayoutId id="2147484119" r:id="rId6"/>
    <p:sldLayoutId id="2147484120" r:id="rId7"/>
    <p:sldLayoutId id="2147484121" r:id="rId8"/>
    <p:sldLayoutId id="2147484122" r:id="rId9"/>
    <p:sldLayoutId id="2147484123" r:id="rId10"/>
    <p:sldLayoutId id="214748412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125"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9.emf"/><Relationship Id="rId5" Type="http://schemas.openxmlformats.org/officeDocument/2006/relationships/image" Target="../media/image100.png"/></Relationships>
</file>

<file path=ppt/slides/_rels/slide5.xml.rels><?xml version="1.0" encoding="UTF-8" standalone="yes"?>
<Relationships xmlns="http://schemas.openxmlformats.org/package/2006/relationships"><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9.emf"/><Relationship Id="rId5" Type="http://schemas.openxmlformats.org/officeDocument/2006/relationships/image" Target="../media/image100.png"/></Relationships>
</file>

<file path=ppt/slides/_rels/slide6.xml.rels><?xml version="1.0" encoding="UTF-8" standalone="yes"?>
<Relationships xmlns="http://schemas.openxmlformats.org/package/2006/relationships"><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12.png"/><Relationship Id="rId5" Type="http://schemas.openxmlformats.org/officeDocument/2006/relationships/image" Target="../media/image130.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12.png"/><Relationship Id="rId5" Type="http://schemas.openxmlformats.org/officeDocument/2006/relationships/image" Target="../media/image130.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14.png"/><Relationship Id="rId5" Type="http://schemas.openxmlformats.org/officeDocument/2006/relationships/image" Target="../media/image130.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3.xml"/><Relationship Id="rId5" Type="http://schemas.openxmlformats.org/officeDocument/2006/relationships/image" Target="../media/image16.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3.xml"/><Relationship Id="rId5" Type="http://schemas.openxmlformats.org/officeDocument/2006/relationships/image" Target="../media/image23.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openxmlformats.org/officeDocument/2006/relationships/image" Target="../media/image19.emf"/><Relationship Id="rId7" Type="http://schemas.openxmlformats.org/officeDocument/2006/relationships/image" Target="../media/image120.pn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140.png"/><Relationship Id="rId5" Type="http://schemas.openxmlformats.org/officeDocument/2006/relationships/image" Target="../media/image1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FBB01A6A-4AB3-6CC3-1556-5AD9F41C564A}"/>
              </a:ext>
            </a:extLst>
          </p:cNvPr>
          <p:cNvSpPr>
            <a:spLocks noGrp="1"/>
          </p:cNvSpPr>
          <p:nvPr>
            <p:ph type="ctrTitle"/>
          </p:nvPr>
        </p:nvSpPr>
        <p:spPr bwMode="auto">
          <a:xfrm>
            <a:off x="2971800" y="2898775"/>
            <a:ext cx="83820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US" altLang="en-US" sz="3600" dirty="0">
                <a:solidFill>
                  <a:schemeClr val="bg1"/>
                </a:solidFill>
                <a:latin typeface="Helvetica" pitchFamily="2" charset="0"/>
              </a:rPr>
              <a:t>Weakening of the AMOC Abyssal Limb in the North Atlantic</a:t>
            </a:r>
          </a:p>
        </p:txBody>
      </p:sp>
      <p:sp>
        <p:nvSpPr>
          <p:cNvPr id="37891" name="Subtitle 2">
            <a:extLst>
              <a:ext uri="{FF2B5EF4-FFF2-40B4-BE49-F238E27FC236}">
                <a16:creationId xmlns:a16="http://schemas.microsoft.com/office/drawing/2014/main" id="{97793787-4A51-7749-05A9-162B73991B89}"/>
              </a:ext>
            </a:extLst>
          </p:cNvPr>
          <p:cNvSpPr>
            <a:spLocks noGrp="1"/>
          </p:cNvSpPr>
          <p:nvPr>
            <p:ph type="subTitle" idx="1"/>
          </p:nvPr>
        </p:nvSpPr>
        <p:spPr bwMode="auto">
          <a:xfrm>
            <a:off x="2971800" y="4501055"/>
            <a:ext cx="9067800" cy="1295400"/>
          </a:xfrm>
          <a:ln>
            <a:miter lim="800000"/>
            <a:headEnd/>
            <a:tailEnd/>
          </a:ln>
        </p:spPr>
        <p:txBody>
          <a:bodyPr vert="horz" wrap="square" lIns="91440" tIns="45720" rIns="91440" bIns="45720" numCol="1" anchor="t" anchorCtr="0" compatLnSpc="1">
            <a:prstTxWarp prst="textNoShape">
              <a:avLst/>
            </a:prstTxWarp>
          </a:bodyPr>
          <a:lstStyle/>
          <a:p>
            <a:pPr algn="l" eaLnBrk="1" hangingPunct="1">
              <a:buFont typeface="Arial" charset="0"/>
              <a:buNone/>
              <a:defRPr/>
            </a:pPr>
            <a:r>
              <a:rPr lang="en-US" sz="2400" dirty="0">
                <a:solidFill>
                  <a:srgbClr val="F7F9F9"/>
                </a:solidFill>
                <a:latin typeface="Helvetica" pitchFamily="34" charset="0"/>
              </a:rPr>
              <a:t>Tiago </a:t>
            </a:r>
            <a:r>
              <a:rPr lang="en-US" sz="2400" dirty="0" err="1">
                <a:solidFill>
                  <a:srgbClr val="F7F9F9"/>
                </a:solidFill>
                <a:latin typeface="Helvetica" pitchFamily="34" charset="0"/>
              </a:rPr>
              <a:t>Carrilho</a:t>
            </a:r>
            <a:r>
              <a:rPr lang="en-US" sz="2400" dirty="0">
                <a:solidFill>
                  <a:srgbClr val="F7F9F9"/>
                </a:solidFill>
                <a:latin typeface="Helvetica" pitchFamily="34" charset="0"/>
              </a:rPr>
              <a:t> </a:t>
            </a:r>
            <a:r>
              <a:rPr lang="en-US" sz="2400" dirty="0" err="1">
                <a:solidFill>
                  <a:srgbClr val="F7F9F9"/>
                </a:solidFill>
                <a:latin typeface="Helvetica" pitchFamily="34" charset="0"/>
              </a:rPr>
              <a:t>Biló</a:t>
            </a:r>
            <a:r>
              <a:rPr lang="en-US" sz="2400" dirty="0">
                <a:solidFill>
                  <a:srgbClr val="F7F9F9"/>
                </a:solidFill>
                <a:latin typeface="Helvetica" pitchFamily="34" charset="0"/>
              </a:rPr>
              <a:t>, </a:t>
            </a:r>
            <a:r>
              <a:rPr lang="en-US" sz="2400" dirty="0" err="1">
                <a:solidFill>
                  <a:srgbClr val="F7F9F9"/>
                </a:solidFill>
                <a:latin typeface="Helvetica" pitchFamily="34" charset="0"/>
              </a:rPr>
              <a:t>Renelez</a:t>
            </a:r>
            <a:r>
              <a:rPr lang="en-US" sz="2400" dirty="0">
                <a:solidFill>
                  <a:srgbClr val="F7F9F9"/>
                </a:solidFill>
                <a:latin typeface="Helvetica" pitchFamily="34" charset="0"/>
              </a:rPr>
              <a:t> Perez, </a:t>
            </a:r>
            <a:r>
              <a:rPr lang="en-US" sz="2400" dirty="0" err="1">
                <a:solidFill>
                  <a:srgbClr val="F7F9F9"/>
                </a:solidFill>
                <a:latin typeface="Helvetica" pitchFamily="34" charset="0"/>
              </a:rPr>
              <a:t>Shenfu</a:t>
            </a:r>
            <a:r>
              <a:rPr lang="en-US" sz="2400" dirty="0">
                <a:solidFill>
                  <a:srgbClr val="F7F9F9"/>
                </a:solidFill>
                <a:latin typeface="Helvetica" pitchFamily="34" charset="0"/>
              </a:rPr>
              <a:t> Dong, William Johns, and </a:t>
            </a:r>
            <a:r>
              <a:rPr lang="en-US" sz="2400" dirty="0" err="1">
                <a:solidFill>
                  <a:srgbClr val="F7F9F9"/>
                </a:solidFill>
                <a:latin typeface="Helvetica" pitchFamily="34" charset="0"/>
              </a:rPr>
              <a:t>Torsten</a:t>
            </a:r>
            <a:r>
              <a:rPr lang="en-US" sz="2400" dirty="0">
                <a:solidFill>
                  <a:srgbClr val="F7F9F9"/>
                </a:solidFill>
                <a:latin typeface="Helvetica" pitchFamily="34" charset="0"/>
              </a:rPr>
              <a:t> </a:t>
            </a:r>
            <a:r>
              <a:rPr lang="en-US" sz="2400" dirty="0" err="1">
                <a:solidFill>
                  <a:srgbClr val="F7F9F9"/>
                </a:solidFill>
                <a:latin typeface="Helvetica" pitchFamily="34" charset="0"/>
              </a:rPr>
              <a:t>Kanzow</a:t>
            </a:r>
            <a:endParaRPr lang="en-US" sz="2400" dirty="0">
              <a:solidFill>
                <a:srgbClr val="F7F9F9"/>
              </a:solidFill>
              <a:latin typeface="Helvetica" pitchFamily="34" charset="0"/>
            </a:endParaRPr>
          </a:p>
        </p:txBody>
      </p:sp>
      <p:sp>
        <p:nvSpPr>
          <p:cNvPr id="52227" name="Subtitle 2">
            <a:extLst>
              <a:ext uri="{FF2B5EF4-FFF2-40B4-BE49-F238E27FC236}">
                <a16:creationId xmlns:a16="http://schemas.microsoft.com/office/drawing/2014/main" id="{14973C3A-0C65-315D-999D-EB556FA3C712}"/>
              </a:ext>
            </a:extLst>
          </p:cNvPr>
          <p:cNvSpPr txBox="1">
            <a:spLocks/>
          </p:cNvSpPr>
          <p:nvPr/>
        </p:nvSpPr>
        <p:spPr bwMode="auto">
          <a:xfrm>
            <a:off x="3276600" y="6096000"/>
            <a:ext cx="7620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buFont typeface="Arial" panose="020B0604020202020204" pitchFamily="34" charset="0"/>
              <a:buNone/>
            </a:pPr>
            <a:r>
              <a:rPr lang="en-US" altLang="en-US" dirty="0">
                <a:solidFill>
                  <a:schemeClr val="bg1"/>
                </a:solidFill>
                <a:latin typeface="Helvetica" pitchFamily="2" charset="0"/>
              </a:rPr>
              <a:t>AGU Fall Meeting 2023 </a:t>
            </a:r>
          </a:p>
          <a:p>
            <a:pPr algn="ctr" eaLnBrk="1" hangingPunct="1">
              <a:spcBef>
                <a:spcPct val="20000"/>
              </a:spcBef>
              <a:buFont typeface="Arial" panose="020B0604020202020204" pitchFamily="34" charset="0"/>
              <a:buNone/>
            </a:pPr>
            <a:r>
              <a:rPr lang="en-US" altLang="en-US" dirty="0">
                <a:solidFill>
                  <a:schemeClr val="bg1"/>
                </a:solidFill>
                <a:latin typeface="Helvetica" pitchFamily="2" charset="0"/>
              </a:rPr>
              <a:t>December 2023 . San Francisco </a:t>
            </a:r>
          </a:p>
        </p:txBody>
      </p:sp>
      <p:pic>
        <p:nvPicPr>
          <p:cNvPr id="52228" name="Picture 3" descr="Logo&#10;&#10;Description automatically generated">
            <a:extLst>
              <a:ext uri="{FF2B5EF4-FFF2-40B4-BE49-F238E27FC236}">
                <a16:creationId xmlns:a16="http://schemas.microsoft.com/office/drawing/2014/main" id="{D6652D15-1D82-C160-6C89-FDFCB150DB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5786438"/>
            <a:ext cx="99695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5" descr="Logo&#10;&#10;Description automatically generated">
            <a:extLst>
              <a:ext uri="{FF2B5EF4-FFF2-40B4-BE49-F238E27FC236}">
                <a16:creationId xmlns:a16="http://schemas.microsoft.com/office/drawing/2014/main" id="{F82D8B56-6E66-C68B-8017-C454F91EBD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92225"/>
            <a:ext cx="10033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7" descr="A picture containing logo&#10;&#10;Description automatically generated">
            <a:extLst>
              <a:ext uri="{FF2B5EF4-FFF2-40B4-BE49-F238E27FC236}">
                <a16:creationId xmlns:a16="http://schemas.microsoft.com/office/drawing/2014/main" id="{F3260322-0FAF-C439-42B1-F10025C28A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788" y="4495800"/>
            <a:ext cx="987425"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ubtitle 2">
            <a:extLst>
              <a:ext uri="{FF2B5EF4-FFF2-40B4-BE49-F238E27FC236}">
                <a16:creationId xmlns:a16="http://schemas.microsoft.com/office/drawing/2014/main" id="{3099F246-7743-D341-FCF7-3061C9221B29}"/>
              </a:ext>
            </a:extLst>
          </p:cNvPr>
          <p:cNvSpPr txBox="1">
            <a:spLocks/>
          </p:cNvSpPr>
          <p:nvPr/>
        </p:nvSpPr>
        <p:spPr bwMode="auto">
          <a:xfrm>
            <a:off x="3276600" y="92075"/>
            <a:ext cx="8915400" cy="1295400"/>
          </a:xfrm>
          <a:prstGeom prst="rect">
            <a:avLst/>
          </a:prstGeom>
          <a:ln>
            <a:miter lim="800000"/>
            <a:headEnd/>
            <a:tailEnd/>
          </a:ln>
        </p:spPr>
        <p:txBody>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rtl="0">
              <a:spcBef>
                <a:spcPts val="0"/>
              </a:spcBef>
              <a:spcAft>
                <a:spcPts val="0"/>
              </a:spcAft>
            </a:pPr>
            <a:r>
              <a:rPr lang="en-US" sz="1800" dirty="0">
                <a:solidFill>
                  <a:srgbClr val="F7F9F9"/>
                </a:solidFill>
                <a:latin typeface="Helvetica" pitchFamily="34" charset="0"/>
              </a:rPr>
              <a:t>Funding: </a:t>
            </a:r>
            <a:r>
              <a:rPr lang="en-US" sz="1800" dirty="0" err="1">
                <a:solidFill>
                  <a:srgbClr val="F7F9F9"/>
                </a:solidFill>
                <a:latin typeface="Helvetica" pitchFamily="34" charset="0"/>
              </a:rPr>
              <a:t>DeepT</a:t>
            </a:r>
            <a:r>
              <a:rPr lang="en-US" sz="1800" dirty="0">
                <a:solidFill>
                  <a:srgbClr val="F7F9F9"/>
                </a:solidFill>
                <a:latin typeface="Helvetica" pitchFamily="34" charset="0"/>
              </a:rPr>
              <a:t> award </a:t>
            </a:r>
            <a:r>
              <a:rPr lang="en-US" sz="1800" i="0" u="none" strike="noStrike" dirty="0">
                <a:solidFill>
                  <a:srgbClr val="F7F9F9"/>
                </a:solidFill>
                <a:effectLst/>
                <a:latin typeface="Helvetica" pitchFamily="2" charset="0"/>
              </a:rPr>
              <a:t>NOAA-OAR-CPO-2021-2006389</a:t>
            </a:r>
            <a:endParaRPr lang="en-US" sz="1100" dirty="0">
              <a:solidFill>
                <a:srgbClr val="F7F9F9"/>
              </a:solidFill>
              <a:effectLst/>
              <a:latin typeface="Helvetica" pitchFamily="2" charset="0"/>
            </a:endParaRPr>
          </a:p>
          <a:p>
            <a:pPr algn="l" eaLnBrk="1" hangingPunct="1">
              <a:buFont typeface="Arial" charset="0"/>
              <a:buNone/>
              <a:defRPr/>
            </a:pPr>
            <a:endParaRPr lang="en-US" sz="1800" dirty="0">
              <a:solidFill>
                <a:srgbClr val="F7F9F9"/>
              </a:solidFill>
              <a:latin typeface="Helvetica" pitchFamily="34" charset="0"/>
            </a:endParaRPr>
          </a:p>
        </p:txBody>
      </p:sp>
      <p:pic>
        <p:nvPicPr>
          <p:cNvPr id="1026" name="Picture 2">
            <a:extLst>
              <a:ext uri="{FF2B5EF4-FFF2-40B4-BE49-F238E27FC236}">
                <a16:creationId xmlns:a16="http://schemas.microsoft.com/office/drawing/2014/main" id="{08AD0C56-F366-BFC8-C997-6D14D9DA9B1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29287"/>
          <a:stretch/>
        </p:blipFill>
        <p:spPr bwMode="auto">
          <a:xfrm>
            <a:off x="342900" y="381000"/>
            <a:ext cx="1447800" cy="3628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777"/>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The Global Abyssal Warming and contraction of the AABW layer </a:t>
            </a:r>
          </a:p>
        </p:txBody>
      </p:sp>
      <p:sp>
        <p:nvSpPr>
          <p:cNvPr id="5" name="Title 1">
            <a:extLst>
              <a:ext uri="{FF2B5EF4-FFF2-40B4-BE49-F238E27FC236}">
                <a16:creationId xmlns:a16="http://schemas.microsoft.com/office/drawing/2014/main" id="{D705A5E0-753B-15C7-AA30-03DEBA0A8029}"/>
              </a:ext>
            </a:extLst>
          </p:cNvPr>
          <p:cNvSpPr txBox="1">
            <a:spLocks/>
          </p:cNvSpPr>
          <p:nvPr/>
        </p:nvSpPr>
        <p:spPr>
          <a:xfrm>
            <a:off x="243463" y="356954"/>
            <a:ext cx="11938705" cy="1219200"/>
          </a:xfrm>
          <a:prstGeom prst="rect">
            <a:avLst/>
          </a:prstGeom>
        </p:spPr>
        <p:txBody>
          <a:bodyPr anchor="ctr">
            <a:normAutofit/>
          </a:bodyPr>
          <a:lstStyle/>
          <a:p>
            <a:pPr eaLnBrk="1" fontAlgn="auto" hangingPunct="1">
              <a:spcAft>
                <a:spcPts val="0"/>
              </a:spcAft>
              <a:defRPr/>
            </a:pPr>
            <a:r>
              <a:rPr lang="en-US" sz="2000" dirty="0">
                <a:solidFill>
                  <a:srgbClr val="77933C"/>
                </a:solidFill>
                <a:latin typeface="Helvetica" pitchFamily="34" charset="0"/>
                <a:ea typeface="+mj-ea"/>
                <a:cs typeface="+mj-cs"/>
              </a:rPr>
              <a:t>Global shrinking of the Antarctic Bottom Water (AABW) layer has driving abyssal warming (z &gt; 4000 m)</a:t>
            </a:r>
          </a:p>
        </p:txBody>
      </p:sp>
      <p:grpSp>
        <p:nvGrpSpPr>
          <p:cNvPr id="15" name="Group 14">
            <a:extLst>
              <a:ext uri="{FF2B5EF4-FFF2-40B4-BE49-F238E27FC236}">
                <a16:creationId xmlns:a16="http://schemas.microsoft.com/office/drawing/2014/main" id="{1BC75CB3-8DE5-8900-40E9-E7EA47432241}"/>
              </a:ext>
            </a:extLst>
          </p:cNvPr>
          <p:cNvGrpSpPr/>
          <p:nvPr/>
        </p:nvGrpSpPr>
        <p:grpSpPr>
          <a:xfrm>
            <a:off x="356305" y="1576154"/>
            <a:ext cx="10215230" cy="4435292"/>
            <a:chOff x="356305" y="1576154"/>
            <a:chExt cx="10215230" cy="4435292"/>
          </a:xfrm>
        </p:grpSpPr>
        <p:grpSp>
          <p:nvGrpSpPr>
            <p:cNvPr id="13" name="Group 12">
              <a:extLst>
                <a:ext uri="{FF2B5EF4-FFF2-40B4-BE49-F238E27FC236}">
                  <a16:creationId xmlns:a16="http://schemas.microsoft.com/office/drawing/2014/main" id="{85C8198B-BD97-506B-4A96-5E0F4E207315}"/>
                </a:ext>
              </a:extLst>
            </p:cNvPr>
            <p:cNvGrpSpPr/>
            <p:nvPr/>
          </p:nvGrpSpPr>
          <p:grpSpPr>
            <a:xfrm>
              <a:off x="1620464" y="1892409"/>
              <a:ext cx="8951071" cy="4119037"/>
              <a:chOff x="1981200" y="1629231"/>
              <a:chExt cx="8951071" cy="4119037"/>
            </a:xfrm>
          </p:grpSpPr>
          <p:grpSp>
            <p:nvGrpSpPr>
              <p:cNvPr id="11" name="Group 10">
                <a:extLst>
                  <a:ext uri="{FF2B5EF4-FFF2-40B4-BE49-F238E27FC236}">
                    <a16:creationId xmlns:a16="http://schemas.microsoft.com/office/drawing/2014/main" id="{4AC180B8-60A5-450B-02C5-6D7880CAEDE7}"/>
                  </a:ext>
                </a:extLst>
              </p:cNvPr>
              <p:cNvGrpSpPr/>
              <p:nvPr/>
            </p:nvGrpSpPr>
            <p:grpSpPr>
              <a:xfrm>
                <a:off x="1981200" y="1629231"/>
                <a:ext cx="8699941" cy="4016042"/>
                <a:chOff x="1981200" y="1629231"/>
                <a:chExt cx="8699941" cy="4016042"/>
              </a:xfrm>
            </p:grpSpPr>
            <p:pic>
              <p:nvPicPr>
                <p:cNvPr id="9" name="Picture 8" descr="A map of the world&#10;&#10;Description automatically generated">
                  <a:extLst>
                    <a:ext uri="{FF2B5EF4-FFF2-40B4-BE49-F238E27FC236}">
                      <a16:creationId xmlns:a16="http://schemas.microsoft.com/office/drawing/2014/main" id="{54ECEBEB-EB91-2CDE-AF07-0B0EDB102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1629231"/>
                  <a:ext cx="8699941" cy="4016042"/>
                </a:xfrm>
                <a:prstGeom prst="rect">
                  <a:avLst/>
                </a:prstGeom>
              </p:spPr>
            </p:pic>
            <p:sp>
              <p:nvSpPr>
                <p:cNvPr id="10" name="Rectangle 9">
                  <a:extLst>
                    <a:ext uri="{FF2B5EF4-FFF2-40B4-BE49-F238E27FC236}">
                      <a16:creationId xmlns:a16="http://schemas.microsoft.com/office/drawing/2014/main" id="{82B8550D-81D2-0CF5-2D41-46600A603090}"/>
                    </a:ext>
                  </a:extLst>
                </p:cNvPr>
                <p:cNvSpPr/>
                <p:nvPr/>
              </p:nvSpPr>
              <p:spPr>
                <a:xfrm>
                  <a:off x="9974317" y="5228769"/>
                  <a:ext cx="304800" cy="38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9E9A7CEA-D807-121F-5E41-3F4B961B05C4}"/>
                  </a:ext>
                </a:extLst>
              </p:cNvPr>
              <p:cNvSpPr txBox="1"/>
              <p:nvPr/>
            </p:nvSpPr>
            <p:spPr>
              <a:xfrm>
                <a:off x="9016362" y="5471269"/>
                <a:ext cx="1915909" cy="276999"/>
              </a:xfrm>
              <a:prstGeom prst="rect">
                <a:avLst/>
              </a:prstGeom>
              <a:noFill/>
            </p:spPr>
            <p:txBody>
              <a:bodyPr wrap="none" rtlCol="0">
                <a:spAutoFit/>
              </a:bodyPr>
              <a:lstStyle/>
              <a:p>
                <a:r>
                  <a:rPr lang="en-US" sz="1200" dirty="0" err="1"/>
                  <a:t>Purkey</a:t>
                </a:r>
                <a:r>
                  <a:rPr lang="en-US" sz="1200" dirty="0"/>
                  <a:t> &amp; Johnson (2010)</a:t>
                </a:r>
              </a:p>
            </p:txBody>
          </p:sp>
        </p:grpSp>
        <p:sp>
          <p:nvSpPr>
            <p:cNvPr id="14" name="TextBox 13">
              <a:extLst>
                <a:ext uri="{FF2B5EF4-FFF2-40B4-BE49-F238E27FC236}">
                  <a16:creationId xmlns:a16="http://schemas.microsoft.com/office/drawing/2014/main" id="{E9DA3FC7-7FE1-032A-A1D4-38698451903E}"/>
                </a:ext>
              </a:extLst>
            </p:cNvPr>
            <p:cNvSpPr txBox="1"/>
            <p:nvPr/>
          </p:nvSpPr>
          <p:spPr>
            <a:xfrm>
              <a:off x="356305" y="1576154"/>
              <a:ext cx="4705199" cy="369332"/>
            </a:xfrm>
            <a:prstGeom prst="rect">
              <a:avLst/>
            </a:prstGeom>
            <a:noFill/>
          </p:spPr>
          <p:txBody>
            <a:bodyPr wrap="none" rtlCol="0">
              <a:spAutoFit/>
            </a:bodyPr>
            <a:lstStyle/>
            <a:p>
              <a:r>
                <a:rPr lang="en-US" dirty="0"/>
                <a:t>Abyssal Heat Content Trends (~1990-2010)</a:t>
              </a:r>
            </a:p>
          </p:txBody>
        </p:sp>
      </p:grpSp>
    </p:spTree>
    <p:extLst>
      <p:ext uri="{BB962C8B-B14F-4D97-AF65-F5344CB8AC3E}">
        <p14:creationId xmlns:p14="http://schemas.microsoft.com/office/powerpoint/2010/main" val="245110964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The Global Abyssal Warming and contraction of the AABW layer </a:t>
            </a:r>
          </a:p>
        </p:txBody>
      </p:sp>
      <p:pic>
        <p:nvPicPr>
          <p:cNvPr id="9" name="Picture 8" descr="A map of the world&#10;&#10;Description automatically generated">
            <a:extLst>
              <a:ext uri="{FF2B5EF4-FFF2-40B4-BE49-F238E27FC236}">
                <a16:creationId xmlns:a16="http://schemas.microsoft.com/office/drawing/2014/main" id="{54ECEBEB-EB91-2CDE-AF07-0B0EDB102072}"/>
              </a:ext>
            </a:extLst>
          </p:cNvPr>
          <p:cNvPicPr>
            <a:picLocks noChangeAspect="1"/>
          </p:cNvPicPr>
          <p:nvPr/>
        </p:nvPicPr>
        <p:blipFill rotWithShape="1">
          <a:blip r:embed="rId3">
            <a:extLst>
              <a:ext uri="{28A0092B-C50C-407E-A947-70E740481C1C}">
                <a14:useLocalDpi xmlns:a14="http://schemas.microsoft.com/office/drawing/2010/main" val="0"/>
              </a:ext>
            </a:extLst>
          </a:blip>
          <a:srcRect r="67826"/>
          <a:stretch/>
        </p:blipFill>
        <p:spPr>
          <a:xfrm>
            <a:off x="29142" y="1470286"/>
            <a:ext cx="2895600" cy="4154443"/>
          </a:xfrm>
          <a:prstGeom prst="rect">
            <a:avLst/>
          </a:prstGeom>
        </p:spPr>
      </p:pic>
      <p:sp>
        <p:nvSpPr>
          <p:cNvPr id="2" name="Rectangle 1">
            <a:extLst>
              <a:ext uri="{FF2B5EF4-FFF2-40B4-BE49-F238E27FC236}">
                <a16:creationId xmlns:a16="http://schemas.microsoft.com/office/drawing/2014/main" id="{626772F8-FC97-CF76-26C8-5CBC1B41B651}"/>
              </a:ext>
            </a:extLst>
          </p:cNvPr>
          <p:cNvSpPr/>
          <p:nvPr/>
        </p:nvSpPr>
        <p:spPr>
          <a:xfrm>
            <a:off x="752796" y="1694491"/>
            <a:ext cx="1276136" cy="1989989"/>
          </a:xfrm>
          <a:prstGeom prst="rect">
            <a:avLst/>
          </a:prstGeom>
          <a:noFill/>
          <a:ln w="130175">
            <a:solidFill>
              <a:srgbClr val="007E3C"/>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63AE57C5-D580-ED3E-E80A-998B2ECA5E00}"/>
              </a:ext>
            </a:extLst>
          </p:cNvPr>
          <p:cNvCxnSpPr>
            <a:cxnSpLocks/>
          </p:cNvCxnSpPr>
          <p:nvPr/>
        </p:nvCxnSpPr>
        <p:spPr>
          <a:xfrm>
            <a:off x="2028932" y="2923406"/>
            <a:ext cx="2162068" cy="761074"/>
          </a:xfrm>
          <a:prstGeom prst="straightConnector1">
            <a:avLst/>
          </a:prstGeom>
          <a:ln w="130175">
            <a:solidFill>
              <a:srgbClr val="007E3C"/>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BDB62C4-537B-7961-0511-E354CA7E241B}"/>
              </a:ext>
            </a:extLst>
          </p:cNvPr>
          <p:cNvSpPr txBox="1"/>
          <p:nvPr/>
        </p:nvSpPr>
        <p:spPr>
          <a:xfrm>
            <a:off x="4205191" y="2514600"/>
            <a:ext cx="7375331" cy="3046988"/>
          </a:xfrm>
          <a:prstGeom prst="rect">
            <a:avLst/>
          </a:prstGeom>
          <a:noFill/>
        </p:spPr>
        <p:txBody>
          <a:bodyPr wrap="square" rtlCol="0">
            <a:spAutoFit/>
          </a:bodyPr>
          <a:lstStyle/>
          <a:p>
            <a:pPr marL="342900" indent="-342900" algn="just">
              <a:buFont typeface="Arial" panose="020B0604020202020204" pitchFamily="34" charset="0"/>
              <a:buChar char="•"/>
            </a:pPr>
            <a:r>
              <a:rPr lang="en-US" sz="2400" b="1" dirty="0"/>
              <a:t>Abyssal temperature and AABW transport variability in the North Atlantic are surprisingly vigorous (</a:t>
            </a:r>
            <a:r>
              <a:rPr lang="en-US" sz="2400" b="1" dirty="0" err="1"/>
              <a:t>Frajka</a:t>
            </a:r>
            <a:r>
              <a:rPr lang="en-US" sz="2400" b="1" dirty="0"/>
              <a:t>-Williams et al., 2011)</a:t>
            </a:r>
          </a:p>
          <a:p>
            <a:pPr marL="342900" indent="-342900" algn="just">
              <a:buFont typeface="Arial" panose="020B0604020202020204" pitchFamily="34" charset="0"/>
              <a:buChar char="•"/>
            </a:pPr>
            <a:endParaRPr lang="en-US" sz="2400" b="1" dirty="0"/>
          </a:p>
          <a:p>
            <a:pPr marL="342900" indent="-342900" algn="just">
              <a:buFont typeface="Arial" panose="020B0604020202020204" pitchFamily="34" charset="0"/>
              <a:buChar char="•"/>
            </a:pPr>
            <a:r>
              <a:rPr lang="en-US" sz="2400" b="1" dirty="0"/>
              <a:t>Warming and weakening trends are uncertain and unclear (Limeburner et al., 2005; Cunningham &amp; Alderson, 2007; </a:t>
            </a:r>
            <a:r>
              <a:rPr lang="en-US" sz="2400" b="1" dirty="0" err="1"/>
              <a:t>Desbruyères</a:t>
            </a:r>
            <a:r>
              <a:rPr lang="en-US" sz="2400" b="1" dirty="0"/>
              <a:t> et al., 2017) </a:t>
            </a:r>
          </a:p>
        </p:txBody>
      </p:sp>
      <p:sp>
        <p:nvSpPr>
          <p:cNvPr id="3" name="Title 1">
            <a:extLst>
              <a:ext uri="{FF2B5EF4-FFF2-40B4-BE49-F238E27FC236}">
                <a16:creationId xmlns:a16="http://schemas.microsoft.com/office/drawing/2014/main" id="{79A41312-7897-B8E8-4E36-B85B7909EEB2}"/>
              </a:ext>
            </a:extLst>
          </p:cNvPr>
          <p:cNvSpPr txBox="1">
            <a:spLocks/>
          </p:cNvSpPr>
          <p:nvPr/>
        </p:nvSpPr>
        <p:spPr>
          <a:xfrm>
            <a:off x="243463" y="356954"/>
            <a:ext cx="11938705" cy="1219200"/>
          </a:xfrm>
          <a:prstGeom prst="rect">
            <a:avLst/>
          </a:prstGeom>
        </p:spPr>
        <p:txBody>
          <a:bodyPr anchor="ctr">
            <a:normAutofit/>
          </a:bodyPr>
          <a:lstStyle/>
          <a:p>
            <a:pPr eaLnBrk="1" fontAlgn="auto" hangingPunct="1">
              <a:spcAft>
                <a:spcPts val="0"/>
              </a:spcAft>
              <a:defRPr/>
            </a:pPr>
            <a:r>
              <a:rPr lang="en-US" sz="2000" dirty="0">
                <a:solidFill>
                  <a:srgbClr val="77933C"/>
                </a:solidFill>
                <a:latin typeface="Helvetica" pitchFamily="34" charset="0"/>
                <a:ea typeface="+mj-ea"/>
                <a:cs typeface="+mj-cs"/>
              </a:rPr>
              <a:t>Global shrinking of the Antarctic Bottom Water (AABW) layer has driving abyssal warming (z &gt; 4000 m)</a:t>
            </a:r>
          </a:p>
        </p:txBody>
      </p:sp>
    </p:spTree>
    <p:extLst>
      <p:ext uri="{BB962C8B-B14F-4D97-AF65-F5344CB8AC3E}">
        <p14:creationId xmlns:p14="http://schemas.microsoft.com/office/powerpoint/2010/main" val="2345206401"/>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The Global Abyssal Warming and contraction of the AABW layer</a:t>
            </a: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45C593B-16BC-962A-E92A-205D2B575705}"/>
                  </a:ext>
                </a:extLst>
              </p:cNvPr>
              <p:cNvSpPr txBox="1">
                <a:spLocks/>
              </p:cNvSpPr>
              <p:nvPr/>
            </p:nvSpPr>
            <p:spPr>
              <a:xfrm>
                <a:off x="356305" y="300302"/>
                <a:ext cx="11582400" cy="1219200"/>
              </a:xfrm>
              <a:prstGeom prst="rect">
                <a:avLst/>
              </a:prstGeom>
            </p:spPr>
            <p:txBody>
              <a:bodyPr anchor="ctr">
                <a:normAutofit/>
              </a:bodyPr>
              <a:lstStyle/>
              <a:p>
                <a:pPr eaLnBrk="1" fontAlgn="auto" hangingPunct="1">
                  <a:spcAft>
                    <a:spcPts val="0"/>
                  </a:spcAft>
                  <a:defRPr/>
                </a:pPr>
                <a:r>
                  <a:rPr lang="en-US" sz="2000" b="1" dirty="0">
                    <a:solidFill>
                      <a:srgbClr val="77933C"/>
                    </a:solidFill>
                    <a:latin typeface="Helvetica" pitchFamily="34" charset="0"/>
                    <a:ea typeface="+mj-ea"/>
                    <a:cs typeface="+mj-cs"/>
                  </a:rPr>
                  <a:t>The AABW in the North Atlantic (</a:t>
                </a:r>
                <a14:m>
                  <m:oMath xmlns:m="http://schemas.openxmlformats.org/officeDocument/2006/math">
                    <m:r>
                      <a:rPr lang="en-US" sz="2000" b="1" i="1" smtClean="0">
                        <a:solidFill>
                          <a:srgbClr val="77933C"/>
                        </a:solidFill>
                        <a:latin typeface="Cambria Math" panose="02040503050406030204" pitchFamily="18" charset="0"/>
                        <a:ea typeface="Cambria Math" panose="02040503050406030204" pitchFamily="18" charset="0"/>
                        <a:cs typeface="+mj-cs"/>
                      </a:rPr>
                      <m:t>𝜽</m:t>
                    </m:r>
                    <m:r>
                      <a:rPr lang="en-US" sz="2000" b="1" i="1" smtClean="0">
                        <a:solidFill>
                          <a:srgbClr val="77933C"/>
                        </a:solidFill>
                        <a:latin typeface="Cambria Math" panose="02040503050406030204" pitchFamily="18" charset="0"/>
                        <a:ea typeface="Cambria Math" panose="02040503050406030204" pitchFamily="18" charset="0"/>
                        <a:cs typeface="+mj-cs"/>
                      </a:rPr>
                      <m:t>&lt;</m:t>
                    </m:r>
                    <m:r>
                      <a:rPr lang="en-US" sz="2000" b="1" i="1" smtClean="0">
                        <a:solidFill>
                          <a:srgbClr val="77933C"/>
                        </a:solidFill>
                        <a:latin typeface="Cambria Math" panose="02040503050406030204" pitchFamily="18" charset="0"/>
                        <a:ea typeface="Cambria Math" panose="02040503050406030204" pitchFamily="18" charset="0"/>
                        <a:cs typeface="+mj-cs"/>
                      </a:rPr>
                      <m:t>𝟏</m:t>
                    </m:r>
                    <m:r>
                      <a:rPr lang="en-US" sz="2000" b="1" i="1" smtClean="0">
                        <a:solidFill>
                          <a:srgbClr val="77933C"/>
                        </a:solidFill>
                        <a:latin typeface="Cambria Math" panose="02040503050406030204" pitchFamily="18" charset="0"/>
                        <a:ea typeface="Cambria Math" panose="02040503050406030204" pitchFamily="18" charset="0"/>
                        <a:cs typeface="+mj-cs"/>
                      </a:rPr>
                      <m:t>.</m:t>
                    </m:r>
                    <m:r>
                      <a:rPr lang="en-US" sz="2000" b="1" i="1" smtClean="0">
                        <a:solidFill>
                          <a:srgbClr val="77933C"/>
                        </a:solidFill>
                        <a:latin typeface="Cambria Math" panose="02040503050406030204" pitchFamily="18" charset="0"/>
                        <a:ea typeface="Cambria Math" panose="02040503050406030204" pitchFamily="18" charset="0"/>
                        <a:cs typeface="+mj-cs"/>
                      </a:rPr>
                      <m:t>𝟖</m:t>
                    </m:r>
                    <m:r>
                      <a:rPr lang="en-US" sz="2000" b="1" i="1" smtClean="0">
                        <a:solidFill>
                          <a:srgbClr val="77933C"/>
                        </a:solidFill>
                        <a:latin typeface="Cambria Math" panose="02040503050406030204" pitchFamily="18" charset="0"/>
                        <a:ea typeface="Cambria Math" panose="02040503050406030204" pitchFamily="18" charset="0"/>
                        <a:cs typeface="+mj-cs"/>
                      </a:rPr>
                      <m:t>°</m:t>
                    </m:r>
                    <m:r>
                      <a:rPr lang="en-US" sz="2000" b="1" i="1" smtClean="0">
                        <a:solidFill>
                          <a:srgbClr val="77933C"/>
                        </a:solidFill>
                        <a:latin typeface="Cambria Math" panose="02040503050406030204" pitchFamily="18" charset="0"/>
                        <a:ea typeface="Cambria Math" panose="02040503050406030204" pitchFamily="18" charset="0"/>
                        <a:cs typeface="+mj-cs"/>
                      </a:rPr>
                      <m:t>𝑪</m:t>
                    </m:r>
                  </m:oMath>
                </a14:m>
                <a:r>
                  <a:rPr lang="en-US" sz="2000" b="1" dirty="0">
                    <a:solidFill>
                      <a:srgbClr val="77933C"/>
                    </a:solidFill>
                    <a:latin typeface="Helvetica" pitchFamily="34" charset="0"/>
                    <a:ea typeface="+mj-ea"/>
                    <a:cs typeface="+mj-cs"/>
                  </a:rPr>
                  <a:t>)</a:t>
                </a:r>
              </a:p>
            </p:txBody>
          </p:sp>
        </mc:Choice>
        <mc:Fallback xmlns="">
          <p:sp>
            <p:nvSpPr>
              <p:cNvPr id="2" name="Title 1">
                <a:extLst>
                  <a:ext uri="{FF2B5EF4-FFF2-40B4-BE49-F238E27FC236}">
                    <a16:creationId xmlns:a16="http://schemas.microsoft.com/office/drawing/2014/main" id="{B45C593B-16BC-962A-E92A-205D2B575705}"/>
                  </a:ext>
                </a:extLst>
              </p:cNvPr>
              <p:cNvSpPr txBox="1">
                <a:spLocks noRot="1" noChangeAspect="1" noMove="1" noResize="1" noEditPoints="1" noAdjustHandles="1" noChangeArrowheads="1" noChangeShapeType="1" noTextEdit="1"/>
              </p:cNvSpPr>
              <p:nvPr/>
            </p:nvSpPr>
            <p:spPr>
              <a:xfrm>
                <a:off x="356305" y="300302"/>
                <a:ext cx="11582400" cy="1219200"/>
              </a:xfrm>
              <a:prstGeom prst="rect">
                <a:avLst/>
              </a:prstGeom>
              <a:blipFill>
                <a:blip r:embed="rId5"/>
                <a:stretch>
                  <a:fillRect l="-438"/>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11EB4B3F-ADB5-E943-4E17-5900631370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9165" y="1447517"/>
            <a:ext cx="5486400" cy="3606735"/>
          </a:xfrm>
          <a:prstGeom prst="rect">
            <a:avLst/>
          </a:prstGeom>
        </p:spPr>
      </p:pic>
      <p:sp>
        <p:nvSpPr>
          <p:cNvPr id="9" name="TextBox 8">
            <a:extLst>
              <a:ext uri="{FF2B5EF4-FFF2-40B4-BE49-F238E27FC236}">
                <a16:creationId xmlns:a16="http://schemas.microsoft.com/office/drawing/2014/main" id="{4FB7427D-EBAC-2504-C2F3-3B42E5021676}"/>
              </a:ext>
            </a:extLst>
          </p:cNvPr>
          <p:cNvSpPr txBox="1"/>
          <p:nvPr/>
        </p:nvSpPr>
        <p:spPr>
          <a:xfrm>
            <a:off x="786365" y="5029200"/>
            <a:ext cx="3281796" cy="307777"/>
          </a:xfrm>
          <a:prstGeom prst="rect">
            <a:avLst/>
          </a:prstGeom>
          <a:noFill/>
        </p:spPr>
        <p:txBody>
          <a:bodyPr wrap="none" rtlCol="0">
            <a:spAutoFit/>
          </a:bodyPr>
          <a:lstStyle/>
          <a:p>
            <a:r>
              <a:rPr lang="en-US" sz="1400" dirty="0"/>
              <a:t>Schematics Adapted from Talley (2011)</a:t>
            </a:r>
          </a:p>
        </p:txBody>
      </p:sp>
      <p:sp>
        <p:nvSpPr>
          <p:cNvPr id="16" name="TextBox 15">
            <a:extLst>
              <a:ext uri="{FF2B5EF4-FFF2-40B4-BE49-F238E27FC236}">
                <a16:creationId xmlns:a16="http://schemas.microsoft.com/office/drawing/2014/main" id="{16FBA033-B40D-A062-B718-59CAF8E00FC8}"/>
              </a:ext>
            </a:extLst>
          </p:cNvPr>
          <p:cNvSpPr txBox="1"/>
          <p:nvPr/>
        </p:nvSpPr>
        <p:spPr>
          <a:xfrm>
            <a:off x="6705600" y="737614"/>
            <a:ext cx="4875756" cy="1200329"/>
          </a:xfrm>
          <a:prstGeom prst="rect">
            <a:avLst/>
          </a:prstGeom>
          <a:noFill/>
        </p:spPr>
        <p:txBody>
          <a:bodyPr wrap="square" rtlCol="0">
            <a:spAutoFit/>
          </a:bodyPr>
          <a:lstStyle/>
          <a:p>
            <a:r>
              <a:rPr lang="en-US" sz="2400" b="1" dirty="0"/>
              <a:t>Goals: </a:t>
            </a:r>
            <a:r>
              <a:rPr lang="en-US" sz="2400" dirty="0">
                <a:solidFill>
                  <a:srgbClr val="097CB0"/>
                </a:solidFill>
              </a:rPr>
              <a:t>Investigate the variability of the AABW inflow to the subtropical North Atlantic</a:t>
            </a:r>
            <a:endParaRPr lang="en-US" sz="2400" dirty="0">
              <a:solidFill>
                <a:srgbClr val="FF0000"/>
              </a:solidFill>
            </a:endParaRPr>
          </a:p>
        </p:txBody>
      </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554D20C9-9AB7-AF98-4DA1-C59D2B73F93D}"/>
                  </a:ext>
                </a:extLst>
              </p:cNvPr>
              <p:cNvSpPr txBox="1"/>
              <p:nvPr/>
            </p:nvSpPr>
            <p:spPr>
              <a:xfrm>
                <a:off x="6376437" y="3118093"/>
                <a:ext cx="5815563" cy="1292662"/>
              </a:xfrm>
              <a:prstGeom prst="rect">
                <a:avLst/>
              </a:prstGeom>
              <a:noFill/>
            </p:spPr>
            <p:txBody>
              <a:bodyPr wrap="square" rtlCol="0">
                <a:spAutoFit/>
              </a:bodyPr>
              <a:lstStyle/>
              <a:p>
                <a:r>
                  <a:rPr lang="en-US" sz="2400" b="1" dirty="0"/>
                  <a:t>Datasets:</a:t>
                </a:r>
              </a:p>
              <a:p>
                <a:endParaRPr lang="en-US" b="1" dirty="0"/>
              </a:p>
              <a:p>
                <a:pPr marL="914400" lvl="1" indent="-457200">
                  <a:buFont typeface="+mj-lt"/>
                  <a:buAutoNum type="arabicPeriod"/>
                </a:pPr>
                <a:r>
                  <a:rPr lang="en-US" dirty="0">
                    <a:solidFill>
                      <a:srgbClr val="097CB0"/>
                    </a:solidFill>
                  </a:rPr>
                  <a:t>MOVE datasets at 16</a:t>
                </a:r>
                <a14:m>
                  <m:oMath xmlns:m="http://schemas.openxmlformats.org/officeDocument/2006/math">
                    <m:r>
                      <a:rPr lang="en-US" i="1">
                        <a:solidFill>
                          <a:srgbClr val="097CB0"/>
                        </a:solidFill>
                        <a:latin typeface="Cambria Math" panose="02040503050406030204" pitchFamily="18" charset="0"/>
                        <a:ea typeface="Cambria Math" panose="02040503050406030204" pitchFamily="18" charset="0"/>
                      </a:rPr>
                      <m:t>°</m:t>
                    </m:r>
                  </m:oMath>
                </a14:m>
                <a:r>
                  <a:rPr lang="en-US" dirty="0">
                    <a:solidFill>
                      <a:srgbClr val="097CB0"/>
                    </a:solidFill>
                  </a:rPr>
                  <a:t>N (2000-2020)</a:t>
                </a:r>
              </a:p>
              <a:p>
                <a:pPr lvl="1"/>
                <a:endParaRPr lang="en-US" dirty="0"/>
              </a:p>
            </p:txBody>
          </p:sp>
        </mc:Choice>
        <mc:Fallback>
          <p:sp>
            <p:nvSpPr>
              <p:cNvPr id="22" name="TextBox 21">
                <a:extLst>
                  <a:ext uri="{FF2B5EF4-FFF2-40B4-BE49-F238E27FC236}">
                    <a16:creationId xmlns:a16="http://schemas.microsoft.com/office/drawing/2014/main" id="{554D20C9-9AB7-AF98-4DA1-C59D2B73F93D}"/>
                  </a:ext>
                </a:extLst>
              </p:cNvPr>
              <p:cNvSpPr txBox="1">
                <a:spLocks noRot="1" noChangeAspect="1" noMove="1" noResize="1" noEditPoints="1" noAdjustHandles="1" noChangeArrowheads="1" noChangeShapeType="1" noTextEdit="1"/>
              </p:cNvSpPr>
              <p:nvPr/>
            </p:nvSpPr>
            <p:spPr>
              <a:xfrm>
                <a:off x="6376437" y="3118093"/>
                <a:ext cx="5815563" cy="1292662"/>
              </a:xfrm>
              <a:prstGeom prst="rect">
                <a:avLst/>
              </a:prstGeom>
              <a:blipFill>
                <a:blip r:embed="rId7"/>
                <a:stretch>
                  <a:fillRect l="-1743" t="-3883"/>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635D4E9A-1460-DE8B-0C26-43A8171AAED6}"/>
              </a:ext>
            </a:extLst>
          </p:cNvPr>
          <p:cNvSpPr txBox="1"/>
          <p:nvPr/>
        </p:nvSpPr>
        <p:spPr>
          <a:xfrm>
            <a:off x="790540" y="5341152"/>
            <a:ext cx="5077031" cy="261610"/>
          </a:xfrm>
          <a:prstGeom prst="rect">
            <a:avLst/>
          </a:prstGeom>
          <a:noFill/>
        </p:spPr>
        <p:txBody>
          <a:bodyPr wrap="none" rtlCol="0">
            <a:spAutoFit/>
          </a:bodyPr>
          <a:lstStyle/>
          <a:p>
            <a:r>
              <a:rPr lang="en-US" sz="1100" dirty="0"/>
              <a:t>Color Scale: Near bottom temperature; Stars: hydrographic moorings positions</a:t>
            </a:r>
          </a:p>
        </p:txBody>
      </p:sp>
    </p:spTree>
    <p:extLst>
      <p:ext uri="{BB962C8B-B14F-4D97-AF65-F5344CB8AC3E}">
        <p14:creationId xmlns:p14="http://schemas.microsoft.com/office/powerpoint/2010/main" val="201301882"/>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The Global Abyssal Warming and contraction of the AABW layer</a:t>
            </a: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45C593B-16BC-962A-E92A-205D2B575705}"/>
                  </a:ext>
                </a:extLst>
              </p:cNvPr>
              <p:cNvSpPr txBox="1">
                <a:spLocks/>
              </p:cNvSpPr>
              <p:nvPr/>
            </p:nvSpPr>
            <p:spPr>
              <a:xfrm>
                <a:off x="356305" y="300302"/>
                <a:ext cx="11582400" cy="1219200"/>
              </a:xfrm>
              <a:prstGeom prst="rect">
                <a:avLst/>
              </a:prstGeom>
            </p:spPr>
            <p:txBody>
              <a:bodyPr anchor="ctr">
                <a:normAutofit/>
              </a:bodyPr>
              <a:lstStyle/>
              <a:p>
                <a:pPr eaLnBrk="1" fontAlgn="auto" hangingPunct="1">
                  <a:spcAft>
                    <a:spcPts val="0"/>
                  </a:spcAft>
                  <a:defRPr/>
                </a:pPr>
                <a:r>
                  <a:rPr lang="en-US" sz="2000" b="1" dirty="0">
                    <a:solidFill>
                      <a:srgbClr val="77933C"/>
                    </a:solidFill>
                    <a:latin typeface="Helvetica" pitchFamily="34" charset="0"/>
                    <a:ea typeface="+mj-ea"/>
                    <a:cs typeface="+mj-cs"/>
                  </a:rPr>
                  <a:t>The AABW in the North Atlantic (</a:t>
                </a:r>
                <a14:m>
                  <m:oMath xmlns:m="http://schemas.openxmlformats.org/officeDocument/2006/math">
                    <m:r>
                      <a:rPr lang="en-US" sz="2000" b="1" i="1" smtClean="0">
                        <a:solidFill>
                          <a:srgbClr val="77933C"/>
                        </a:solidFill>
                        <a:latin typeface="Cambria Math" panose="02040503050406030204" pitchFamily="18" charset="0"/>
                        <a:ea typeface="Cambria Math" panose="02040503050406030204" pitchFamily="18" charset="0"/>
                        <a:cs typeface="+mj-cs"/>
                      </a:rPr>
                      <m:t>𝜽</m:t>
                    </m:r>
                    <m:r>
                      <a:rPr lang="en-US" sz="2000" b="1" i="1" smtClean="0">
                        <a:solidFill>
                          <a:srgbClr val="77933C"/>
                        </a:solidFill>
                        <a:latin typeface="Cambria Math" panose="02040503050406030204" pitchFamily="18" charset="0"/>
                        <a:ea typeface="Cambria Math" panose="02040503050406030204" pitchFamily="18" charset="0"/>
                        <a:cs typeface="+mj-cs"/>
                      </a:rPr>
                      <m:t>&lt;</m:t>
                    </m:r>
                    <m:r>
                      <a:rPr lang="en-US" sz="2000" b="1" i="1" smtClean="0">
                        <a:solidFill>
                          <a:srgbClr val="77933C"/>
                        </a:solidFill>
                        <a:latin typeface="Cambria Math" panose="02040503050406030204" pitchFamily="18" charset="0"/>
                        <a:ea typeface="Cambria Math" panose="02040503050406030204" pitchFamily="18" charset="0"/>
                        <a:cs typeface="+mj-cs"/>
                      </a:rPr>
                      <m:t>𝟏</m:t>
                    </m:r>
                    <m:r>
                      <a:rPr lang="en-US" sz="2000" b="1" i="1" smtClean="0">
                        <a:solidFill>
                          <a:srgbClr val="77933C"/>
                        </a:solidFill>
                        <a:latin typeface="Cambria Math" panose="02040503050406030204" pitchFamily="18" charset="0"/>
                        <a:ea typeface="Cambria Math" panose="02040503050406030204" pitchFamily="18" charset="0"/>
                        <a:cs typeface="+mj-cs"/>
                      </a:rPr>
                      <m:t>.</m:t>
                    </m:r>
                    <m:r>
                      <a:rPr lang="en-US" sz="2000" b="1" i="1" smtClean="0">
                        <a:solidFill>
                          <a:srgbClr val="77933C"/>
                        </a:solidFill>
                        <a:latin typeface="Cambria Math" panose="02040503050406030204" pitchFamily="18" charset="0"/>
                        <a:ea typeface="Cambria Math" panose="02040503050406030204" pitchFamily="18" charset="0"/>
                        <a:cs typeface="+mj-cs"/>
                      </a:rPr>
                      <m:t>𝟖</m:t>
                    </m:r>
                    <m:r>
                      <a:rPr lang="en-US" sz="2000" b="1" i="1" smtClean="0">
                        <a:solidFill>
                          <a:srgbClr val="77933C"/>
                        </a:solidFill>
                        <a:latin typeface="Cambria Math" panose="02040503050406030204" pitchFamily="18" charset="0"/>
                        <a:ea typeface="Cambria Math" panose="02040503050406030204" pitchFamily="18" charset="0"/>
                        <a:cs typeface="+mj-cs"/>
                      </a:rPr>
                      <m:t>°</m:t>
                    </m:r>
                    <m:r>
                      <a:rPr lang="en-US" sz="2000" b="1" i="1" smtClean="0">
                        <a:solidFill>
                          <a:srgbClr val="77933C"/>
                        </a:solidFill>
                        <a:latin typeface="Cambria Math" panose="02040503050406030204" pitchFamily="18" charset="0"/>
                        <a:ea typeface="Cambria Math" panose="02040503050406030204" pitchFamily="18" charset="0"/>
                        <a:cs typeface="+mj-cs"/>
                      </a:rPr>
                      <m:t>𝑪</m:t>
                    </m:r>
                  </m:oMath>
                </a14:m>
                <a:r>
                  <a:rPr lang="en-US" sz="2000" b="1" dirty="0">
                    <a:solidFill>
                      <a:srgbClr val="77933C"/>
                    </a:solidFill>
                    <a:latin typeface="Helvetica" pitchFamily="34" charset="0"/>
                    <a:ea typeface="+mj-ea"/>
                    <a:cs typeface="+mj-cs"/>
                  </a:rPr>
                  <a:t>)</a:t>
                </a:r>
              </a:p>
            </p:txBody>
          </p:sp>
        </mc:Choice>
        <mc:Fallback xmlns="">
          <p:sp>
            <p:nvSpPr>
              <p:cNvPr id="2" name="Title 1">
                <a:extLst>
                  <a:ext uri="{FF2B5EF4-FFF2-40B4-BE49-F238E27FC236}">
                    <a16:creationId xmlns:a16="http://schemas.microsoft.com/office/drawing/2014/main" id="{B45C593B-16BC-962A-E92A-205D2B575705}"/>
                  </a:ext>
                </a:extLst>
              </p:cNvPr>
              <p:cNvSpPr txBox="1">
                <a:spLocks noRot="1" noChangeAspect="1" noMove="1" noResize="1" noEditPoints="1" noAdjustHandles="1" noChangeArrowheads="1" noChangeShapeType="1" noTextEdit="1"/>
              </p:cNvSpPr>
              <p:nvPr/>
            </p:nvSpPr>
            <p:spPr>
              <a:xfrm>
                <a:off x="356305" y="300302"/>
                <a:ext cx="11582400" cy="1219200"/>
              </a:xfrm>
              <a:prstGeom prst="rect">
                <a:avLst/>
              </a:prstGeom>
              <a:blipFill>
                <a:blip r:embed="rId5"/>
                <a:stretch>
                  <a:fillRect l="-438"/>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11EB4B3F-ADB5-E943-4E17-5900631370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9165" y="1447517"/>
            <a:ext cx="5486400" cy="3606735"/>
          </a:xfrm>
          <a:prstGeom prst="rect">
            <a:avLst/>
          </a:prstGeom>
        </p:spPr>
      </p:pic>
      <p:sp>
        <p:nvSpPr>
          <p:cNvPr id="9" name="TextBox 8">
            <a:extLst>
              <a:ext uri="{FF2B5EF4-FFF2-40B4-BE49-F238E27FC236}">
                <a16:creationId xmlns:a16="http://schemas.microsoft.com/office/drawing/2014/main" id="{4FB7427D-EBAC-2504-C2F3-3B42E5021676}"/>
              </a:ext>
            </a:extLst>
          </p:cNvPr>
          <p:cNvSpPr txBox="1"/>
          <p:nvPr/>
        </p:nvSpPr>
        <p:spPr>
          <a:xfrm>
            <a:off x="786365" y="5029200"/>
            <a:ext cx="3281796" cy="307777"/>
          </a:xfrm>
          <a:prstGeom prst="rect">
            <a:avLst/>
          </a:prstGeom>
          <a:noFill/>
        </p:spPr>
        <p:txBody>
          <a:bodyPr wrap="none" rtlCol="0">
            <a:spAutoFit/>
          </a:bodyPr>
          <a:lstStyle/>
          <a:p>
            <a:r>
              <a:rPr lang="en-US" sz="1400" dirty="0"/>
              <a:t>Schematics Adapted from Talley (2011)</a:t>
            </a:r>
          </a:p>
        </p:txBody>
      </p:sp>
      <p:sp>
        <p:nvSpPr>
          <p:cNvPr id="16" name="TextBox 15">
            <a:extLst>
              <a:ext uri="{FF2B5EF4-FFF2-40B4-BE49-F238E27FC236}">
                <a16:creationId xmlns:a16="http://schemas.microsoft.com/office/drawing/2014/main" id="{16FBA033-B40D-A062-B718-59CAF8E00FC8}"/>
              </a:ext>
            </a:extLst>
          </p:cNvPr>
          <p:cNvSpPr txBox="1"/>
          <p:nvPr/>
        </p:nvSpPr>
        <p:spPr>
          <a:xfrm>
            <a:off x="6705600" y="737614"/>
            <a:ext cx="4875756" cy="1938992"/>
          </a:xfrm>
          <a:prstGeom prst="rect">
            <a:avLst/>
          </a:prstGeom>
          <a:noFill/>
        </p:spPr>
        <p:txBody>
          <a:bodyPr wrap="square" rtlCol="0">
            <a:spAutoFit/>
          </a:bodyPr>
          <a:lstStyle/>
          <a:p>
            <a:r>
              <a:rPr lang="en-US" sz="2400" b="1" dirty="0"/>
              <a:t>Goals: </a:t>
            </a:r>
            <a:r>
              <a:rPr lang="en-US" sz="2400" dirty="0">
                <a:solidFill>
                  <a:srgbClr val="097CB0"/>
                </a:solidFill>
              </a:rPr>
              <a:t>Study the variability of the AABW inflow to the subtropical North Atlantic</a:t>
            </a:r>
            <a:r>
              <a:rPr lang="en-US" sz="2400" dirty="0"/>
              <a:t> and </a:t>
            </a:r>
            <a:r>
              <a:rPr lang="en-US" sz="2400" dirty="0">
                <a:solidFill>
                  <a:srgbClr val="FF0000"/>
                </a:solidFill>
              </a:rPr>
              <a:t>relate this variability to the temperature variations in the area</a:t>
            </a:r>
          </a:p>
        </p:txBody>
      </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554D20C9-9AB7-AF98-4DA1-C59D2B73F93D}"/>
                  </a:ext>
                </a:extLst>
              </p:cNvPr>
              <p:cNvSpPr txBox="1"/>
              <p:nvPr/>
            </p:nvSpPr>
            <p:spPr>
              <a:xfrm>
                <a:off x="6272765" y="3118093"/>
                <a:ext cx="5766835" cy="2400657"/>
              </a:xfrm>
              <a:prstGeom prst="rect">
                <a:avLst/>
              </a:prstGeom>
              <a:noFill/>
            </p:spPr>
            <p:txBody>
              <a:bodyPr wrap="square" rtlCol="0">
                <a:spAutoFit/>
              </a:bodyPr>
              <a:lstStyle/>
              <a:p>
                <a:r>
                  <a:rPr lang="en-US" sz="2400" b="1" dirty="0"/>
                  <a:t>Datasets:</a:t>
                </a:r>
              </a:p>
              <a:p>
                <a:endParaRPr lang="en-US" b="1" dirty="0"/>
              </a:p>
              <a:p>
                <a:pPr marL="914400" lvl="1" indent="-457200">
                  <a:buFont typeface="+mj-lt"/>
                  <a:buAutoNum type="arabicPeriod"/>
                </a:pPr>
                <a:r>
                  <a:rPr lang="en-US" dirty="0">
                    <a:solidFill>
                      <a:srgbClr val="097CB0"/>
                    </a:solidFill>
                  </a:rPr>
                  <a:t>MOVE datasets at 16</a:t>
                </a:r>
                <a14:m>
                  <m:oMath xmlns:m="http://schemas.openxmlformats.org/officeDocument/2006/math">
                    <m:r>
                      <a:rPr lang="en-US" i="1">
                        <a:solidFill>
                          <a:srgbClr val="097CB0"/>
                        </a:solidFill>
                        <a:latin typeface="Cambria Math" panose="02040503050406030204" pitchFamily="18" charset="0"/>
                        <a:ea typeface="Cambria Math" panose="02040503050406030204" pitchFamily="18" charset="0"/>
                      </a:rPr>
                      <m:t>°</m:t>
                    </m:r>
                  </m:oMath>
                </a14:m>
                <a:r>
                  <a:rPr lang="en-US" dirty="0">
                    <a:solidFill>
                      <a:srgbClr val="097CB0"/>
                    </a:solidFill>
                  </a:rPr>
                  <a:t>N (2000-2020)</a:t>
                </a:r>
              </a:p>
              <a:p>
                <a:pPr marL="914400" lvl="1" indent="-457200">
                  <a:buFont typeface="+mj-lt"/>
                  <a:buAutoNum type="arabicPeriod"/>
                </a:pPr>
                <a:r>
                  <a:rPr lang="en-US" dirty="0">
                    <a:solidFill>
                      <a:srgbClr val="FF0000"/>
                    </a:solidFill>
                  </a:rPr>
                  <a:t>Hydrographic Observations at 24.5-26</a:t>
                </a:r>
                <a14:m>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a14:m>
                <a:r>
                  <a:rPr lang="en-US" dirty="0">
                    <a:solidFill>
                      <a:srgbClr val="FF0000"/>
                    </a:solidFill>
                  </a:rPr>
                  <a:t>N (1998-2021): WOCE-GOSHIP A05 CTD line (6 cruises); Deep-Argo Profiles (36 total); Rapid and NOAA’s WBTS CTDs and moorings</a:t>
                </a:r>
                <a:endParaRPr lang="en-US" dirty="0"/>
              </a:p>
            </p:txBody>
          </p:sp>
        </mc:Choice>
        <mc:Fallback>
          <p:sp>
            <p:nvSpPr>
              <p:cNvPr id="22" name="TextBox 21">
                <a:extLst>
                  <a:ext uri="{FF2B5EF4-FFF2-40B4-BE49-F238E27FC236}">
                    <a16:creationId xmlns:a16="http://schemas.microsoft.com/office/drawing/2014/main" id="{554D20C9-9AB7-AF98-4DA1-C59D2B73F93D}"/>
                  </a:ext>
                </a:extLst>
              </p:cNvPr>
              <p:cNvSpPr txBox="1">
                <a:spLocks noRot="1" noChangeAspect="1" noMove="1" noResize="1" noEditPoints="1" noAdjustHandles="1" noChangeArrowheads="1" noChangeShapeType="1" noTextEdit="1"/>
              </p:cNvSpPr>
              <p:nvPr/>
            </p:nvSpPr>
            <p:spPr>
              <a:xfrm>
                <a:off x="6272765" y="3118093"/>
                <a:ext cx="5766835" cy="2400657"/>
              </a:xfrm>
              <a:prstGeom prst="rect">
                <a:avLst/>
              </a:prstGeom>
              <a:blipFill>
                <a:blip r:embed="rId7"/>
                <a:stretch>
                  <a:fillRect l="-1535" t="-2105" b="-3158"/>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635D4E9A-1460-DE8B-0C26-43A8171AAED6}"/>
              </a:ext>
            </a:extLst>
          </p:cNvPr>
          <p:cNvSpPr txBox="1"/>
          <p:nvPr/>
        </p:nvSpPr>
        <p:spPr>
          <a:xfrm>
            <a:off x="790540" y="5341152"/>
            <a:ext cx="5077031" cy="261610"/>
          </a:xfrm>
          <a:prstGeom prst="rect">
            <a:avLst/>
          </a:prstGeom>
          <a:noFill/>
        </p:spPr>
        <p:txBody>
          <a:bodyPr wrap="none" rtlCol="0">
            <a:spAutoFit/>
          </a:bodyPr>
          <a:lstStyle/>
          <a:p>
            <a:r>
              <a:rPr lang="en-US" sz="1100" dirty="0"/>
              <a:t>Color Scale: Near bottom temperature; Stars: hydrographic moorings positions</a:t>
            </a:r>
          </a:p>
        </p:txBody>
      </p:sp>
    </p:spTree>
    <p:extLst>
      <p:ext uri="{BB962C8B-B14F-4D97-AF65-F5344CB8AC3E}">
        <p14:creationId xmlns:p14="http://schemas.microsoft.com/office/powerpoint/2010/main" val="151312141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5"/>
                <a:stretch>
                  <a:fillRect l="-173" b="-19231"/>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6096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The Geostrophic AABW Transport variability</a:t>
            </a:r>
          </a:p>
        </p:txBody>
      </p:sp>
      <p:pic>
        <p:nvPicPr>
          <p:cNvPr id="7" name="Picture 6" descr="A graph of a curve&#10;&#10;Description automatically generated">
            <a:extLst>
              <a:ext uri="{FF2B5EF4-FFF2-40B4-BE49-F238E27FC236}">
                <a16:creationId xmlns:a16="http://schemas.microsoft.com/office/drawing/2014/main" id="{391EFD7D-7F48-D6B7-BFD0-B3A79F52CE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2017731"/>
            <a:ext cx="2722223" cy="3384550"/>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0000F0B-410E-A069-4C80-669C9B89B7B5}"/>
                  </a:ext>
                </a:extLst>
              </p:cNvPr>
              <p:cNvSpPr txBox="1"/>
              <p:nvPr/>
            </p:nvSpPr>
            <p:spPr>
              <a:xfrm>
                <a:off x="377182" y="1644134"/>
                <a:ext cx="2486578" cy="369332"/>
              </a:xfrm>
              <a:prstGeom prst="rect">
                <a:avLst/>
              </a:prstGeom>
              <a:noFill/>
            </p:spPr>
            <p:txBody>
              <a:bodyPr wrap="none" rtlCol="0">
                <a:spAutoFit/>
              </a:bodyPr>
              <a:lstStyle/>
              <a:p>
                <a:r>
                  <a:rPr lang="en-US" dirty="0"/>
                  <a:t>Mean: 2.40</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0.25 Sv  </a:t>
                </a:r>
              </a:p>
            </p:txBody>
          </p:sp>
        </mc:Choice>
        <mc:Fallback xmlns="">
          <p:sp>
            <p:nvSpPr>
              <p:cNvPr id="13" name="TextBox 12">
                <a:extLst>
                  <a:ext uri="{FF2B5EF4-FFF2-40B4-BE49-F238E27FC236}">
                    <a16:creationId xmlns:a16="http://schemas.microsoft.com/office/drawing/2014/main" id="{80000F0B-410E-A069-4C80-669C9B89B7B5}"/>
                  </a:ext>
                </a:extLst>
              </p:cNvPr>
              <p:cNvSpPr txBox="1">
                <a:spLocks noRot="1" noChangeAspect="1" noMove="1" noResize="1" noEditPoints="1" noAdjustHandles="1" noChangeArrowheads="1" noChangeShapeType="1" noTextEdit="1"/>
              </p:cNvSpPr>
              <p:nvPr/>
            </p:nvSpPr>
            <p:spPr>
              <a:xfrm>
                <a:off x="377182" y="1644134"/>
                <a:ext cx="2486578" cy="369332"/>
              </a:xfrm>
              <a:prstGeom prst="rect">
                <a:avLst/>
              </a:prstGeom>
              <a:blipFill>
                <a:blip r:embed="rId7"/>
                <a:stretch>
                  <a:fillRect l="-2030" t="-6667" b="-26667"/>
                </a:stretch>
              </a:blipFill>
            </p:spPr>
            <p:txBody>
              <a:bodyPr/>
              <a:lstStyle/>
              <a:p>
                <a:r>
                  <a:rPr lang="en-US">
                    <a:noFill/>
                  </a:rPr>
                  <a:t> </a:t>
                </a:r>
              </a:p>
            </p:txBody>
          </p:sp>
        </mc:Fallback>
      </mc:AlternateContent>
      <p:sp>
        <p:nvSpPr>
          <p:cNvPr id="5" name="Up-Down Arrow 4">
            <a:extLst>
              <a:ext uri="{FF2B5EF4-FFF2-40B4-BE49-F238E27FC236}">
                <a16:creationId xmlns:a16="http://schemas.microsoft.com/office/drawing/2014/main" id="{C2AE4CBB-64D7-CC19-4158-4F2B65B3D6E1}"/>
              </a:ext>
            </a:extLst>
          </p:cNvPr>
          <p:cNvSpPr/>
          <p:nvPr/>
        </p:nvSpPr>
        <p:spPr>
          <a:xfrm>
            <a:off x="2971800" y="3678051"/>
            <a:ext cx="45719" cy="121920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9F6495B-78F7-45BB-9703-71474D8C66B0}"/>
              </a:ext>
            </a:extLst>
          </p:cNvPr>
          <p:cNvSpPr txBox="1"/>
          <p:nvPr/>
        </p:nvSpPr>
        <p:spPr>
          <a:xfrm>
            <a:off x="3269601" y="4102985"/>
            <a:ext cx="1338828" cy="369332"/>
          </a:xfrm>
          <a:prstGeom prst="rect">
            <a:avLst/>
          </a:prstGeom>
          <a:noFill/>
        </p:spPr>
        <p:txBody>
          <a:bodyPr wrap="none" rtlCol="0">
            <a:spAutoFit/>
          </a:bodyPr>
          <a:lstStyle/>
          <a:p>
            <a:r>
              <a:rPr lang="en-US" dirty="0"/>
              <a:t>AABW flow</a:t>
            </a:r>
          </a:p>
        </p:txBody>
      </p:sp>
    </p:spTree>
    <p:extLst>
      <p:ext uri="{BB962C8B-B14F-4D97-AF65-F5344CB8AC3E}">
        <p14:creationId xmlns:p14="http://schemas.microsoft.com/office/powerpoint/2010/main" val="871742093"/>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5"/>
                <a:stretch>
                  <a:fillRect l="-173" b="-19231"/>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6096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The Geostrophic AABW Transport variability</a:t>
            </a:r>
          </a:p>
        </p:txBody>
      </p:sp>
      <p:pic>
        <p:nvPicPr>
          <p:cNvPr id="7" name="Picture 6" descr="A graph of a curve&#10;&#10;Description automatically generated">
            <a:extLst>
              <a:ext uri="{FF2B5EF4-FFF2-40B4-BE49-F238E27FC236}">
                <a16:creationId xmlns:a16="http://schemas.microsoft.com/office/drawing/2014/main" id="{391EFD7D-7F48-D6B7-BFD0-B3A79F52CE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2017731"/>
            <a:ext cx="2722223" cy="3384550"/>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0000F0B-410E-A069-4C80-669C9B89B7B5}"/>
                  </a:ext>
                </a:extLst>
              </p:cNvPr>
              <p:cNvSpPr txBox="1"/>
              <p:nvPr/>
            </p:nvSpPr>
            <p:spPr>
              <a:xfrm>
                <a:off x="377182" y="1644134"/>
                <a:ext cx="2486578" cy="369332"/>
              </a:xfrm>
              <a:prstGeom prst="rect">
                <a:avLst/>
              </a:prstGeom>
              <a:noFill/>
            </p:spPr>
            <p:txBody>
              <a:bodyPr wrap="none" rtlCol="0">
                <a:spAutoFit/>
              </a:bodyPr>
              <a:lstStyle/>
              <a:p>
                <a:r>
                  <a:rPr lang="en-US" dirty="0"/>
                  <a:t>Mean: 2.40</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0.25 Sv  </a:t>
                </a:r>
              </a:p>
            </p:txBody>
          </p:sp>
        </mc:Choice>
        <mc:Fallback xmlns="">
          <p:sp>
            <p:nvSpPr>
              <p:cNvPr id="13" name="TextBox 12">
                <a:extLst>
                  <a:ext uri="{FF2B5EF4-FFF2-40B4-BE49-F238E27FC236}">
                    <a16:creationId xmlns:a16="http://schemas.microsoft.com/office/drawing/2014/main" id="{80000F0B-410E-A069-4C80-669C9B89B7B5}"/>
                  </a:ext>
                </a:extLst>
              </p:cNvPr>
              <p:cNvSpPr txBox="1">
                <a:spLocks noRot="1" noChangeAspect="1" noMove="1" noResize="1" noEditPoints="1" noAdjustHandles="1" noChangeArrowheads="1" noChangeShapeType="1" noTextEdit="1"/>
              </p:cNvSpPr>
              <p:nvPr/>
            </p:nvSpPr>
            <p:spPr>
              <a:xfrm>
                <a:off x="377182" y="1644134"/>
                <a:ext cx="2486578" cy="369332"/>
              </a:xfrm>
              <a:prstGeom prst="rect">
                <a:avLst/>
              </a:prstGeom>
              <a:blipFill>
                <a:blip r:embed="rId7"/>
                <a:stretch>
                  <a:fillRect l="-2030" t="-6667" b="-26667"/>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FBDE59F5-84AC-40EA-3CFD-002768AC3A10}"/>
              </a:ext>
            </a:extLst>
          </p:cNvPr>
          <p:cNvGrpSpPr/>
          <p:nvPr/>
        </p:nvGrpSpPr>
        <p:grpSpPr>
          <a:xfrm>
            <a:off x="3893407" y="1657186"/>
            <a:ext cx="8266234" cy="4153564"/>
            <a:chOff x="3893407" y="1657186"/>
            <a:chExt cx="8266234" cy="4153564"/>
          </a:xfrm>
        </p:grpSpPr>
        <p:sp>
          <p:nvSpPr>
            <p:cNvPr id="14" name="TextBox 13">
              <a:extLst>
                <a:ext uri="{FF2B5EF4-FFF2-40B4-BE49-F238E27FC236}">
                  <a16:creationId xmlns:a16="http://schemas.microsoft.com/office/drawing/2014/main" id="{7E7FDF88-F245-F6BC-0728-634C4360691F}"/>
                </a:ext>
              </a:extLst>
            </p:cNvPr>
            <p:cNvSpPr txBox="1"/>
            <p:nvPr/>
          </p:nvSpPr>
          <p:spPr>
            <a:xfrm>
              <a:off x="7973880" y="5441418"/>
              <a:ext cx="4185761" cy="369332"/>
            </a:xfrm>
            <a:prstGeom prst="rect">
              <a:avLst/>
            </a:prstGeom>
            <a:noFill/>
          </p:spPr>
          <p:txBody>
            <a:bodyPr wrap="none" rtlCol="0">
              <a:spAutoFit/>
            </a:bodyPr>
            <a:lstStyle/>
            <a:p>
              <a:r>
                <a:rPr lang="en-US" dirty="0"/>
                <a:t>18-month low-passed filtered transport</a:t>
              </a:r>
            </a:p>
          </p:txBody>
        </p:sp>
        <p:grpSp>
          <p:nvGrpSpPr>
            <p:cNvPr id="3" name="Group 2">
              <a:extLst>
                <a:ext uri="{FF2B5EF4-FFF2-40B4-BE49-F238E27FC236}">
                  <a16:creationId xmlns:a16="http://schemas.microsoft.com/office/drawing/2014/main" id="{B964EBD5-73BF-8467-4DDF-30D987934BCF}"/>
                </a:ext>
              </a:extLst>
            </p:cNvPr>
            <p:cNvGrpSpPr/>
            <p:nvPr/>
          </p:nvGrpSpPr>
          <p:grpSpPr>
            <a:xfrm>
              <a:off x="3893407" y="1657186"/>
              <a:ext cx="7318885" cy="3745095"/>
              <a:chOff x="3893407" y="1657186"/>
              <a:chExt cx="7318885" cy="3745095"/>
            </a:xfrm>
          </p:grpSpPr>
          <p:grpSp>
            <p:nvGrpSpPr>
              <p:cNvPr id="12" name="Group 11">
                <a:extLst>
                  <a:ext uri="{FF2B5EF4-FFF2-40B4-BE49-F238E27FC236}">
                    <a16:creationId xmlns:a16="http://schemas.microsoft.com/office/drawing/2014/main" id="{36B13D8E-5388-F4A2-CC3E-06E88DE724D4}"/>
                  </a:ext>
                </a:extLst>
              </p:cNvPr>
              <p:cNvGrpSpPr/>
              <p:nvPr/>
            </p:nvGrpSpPr>
            <p:grpSpPr>
              <a:xfrm>
                <a:off x="3893407" y="2201881"/>
                <a:ext cx="7162800" cy="3200400"/>
                <a:chOff x="4090105" y="1828800"/>
                <a:chExt cx="7162800" cy="3200400"/>
              </a:xfrm>
            </p:grpSpPr>
            <p:pic>
              <p:nvPicPr>
                <p:cNvPr id="9" name="Picture 8" descr="A graph of different types of lines&#10;&#10;Description automatically generated">
                  <a:extLst>
                    <a:ext uri="{FF2B5EF4-FFF2-40B4-BE49-F238E27FC236}">
                      <a16:creationId xmlns:a16="http://schemas.microsoft.com/office/drawing/2014/main" id="{7F6C855F-70ED-0E65-CA6A-8F6286D4A245}"/>
                    </a:ext>
                  </a:extLst>
                </p:cNvPr>
                <p:cNvPicPr>
                  <a:picLocks noChangeAspect="1"/>
                </p:cNvPicPr>
                <p:nvPr/>
              </p:nvPicPr>
              <p:blipFill rotWithShape="1">
                <a:blip r:embed="rId8">
                  <a:extLst>
                    <a:ext uri="{28A0092B-C50C-407E-A947-70E740481C1C}">
                      <a14:useLocalDpi xmlns:a14="http://schemas.microsoft.com/office/drawing/2010/main" val="0"/>
                    </a:ext>
                  </a:extLst>
                </a:blip>
                <a:srcRect b="54285"/>
                <a:stretch/>
              </p:blipFill>
              <p:spPr>
                <a:xfrm>
                  <a:off x="4090105" y="1828800"/>
                  <a:ext cx="7162800" cy="2862281"/>
                </a:xfrm>
                <a:prstGeom prst="rect">
                  <a:avLst/>
                </a:prstGeom>
              </p:spPr>
            </p:pic>
            <p:sp>
              <p:nvSpPr>
                <p:cNvPr id="11" name="Rectangle 10">
                  <a:extLst>
                    <a:ext uri="{FF2B5EF4-FFF2-40B4-BE49-F238E27FC236}">
                      <a16:creationId xmlns:a16="http://schemas.microsoft.com/office/drawing/2014/main" id="{EA8C054F-B5C0-C506-0242-603B0A5EA251}"/>
                    </a:ext>
                  </a:extLst>
                </p:cNvPr>
                <p:cNvSpPr/>
                <p:nvPr/>
              </p:nvSpPr>
              <p:spPr>
                <a:xfrm>
                  <a:off x="8610600" y="4572000"/>
                  <a:ext cx="2514600" cy="152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raph of different types of lines&#10;&#10;Description automatically generated">
                  <a:extLst>
                    <a:ext uri="{FF2B5EF4-FFF2-40B4-BE49-F238E27FC236}">
                      <a16:creationId xmlns:a16="http://schemas.microsoft.com/office/drawing/2014/main" id="{795EEF1B-9E08-3878-23F3-78C79FA476AA}"/>
                    </a:ext>
                  </a:extLst>
                </p:cNvPr>
                <p:cNvPicPr>
                  <a:picLocks noChangeAspect="1"/>
                </p:cNvPicPr>
                <p:nvPr/>
              </p:nvPicPr>
              <p:blipFill rotWithShape="1">
                <a:blip r:embed="rId8">
                  <a:extLst>
                    <a:ext uri="{28A0092B-C50C-407E-A947-70E740481C1C}">
                      <a14:useLocalDpi xmlns:a14="http://schemas.microsoft.com/office/drawing/2010/main" val="0"/>
                    </a:ext>
                  </a:extLst>
                </a:blip>
                <a:srcRect t="95030"/>
                <a:stretch/>
              </p:blipFill>
              <p:spPr>
                <a:xfrm>
                  <a:off x="4090105" y="4718050"/>
                  <a:ext cx="7162800" cy="311150"/>
                </a:xfrm>
                <a:prstGeom prst="rect">
                  <a:avLst/>
                </a:prstGeom>
              </p:spPr>
            </p:pic>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B03534-8514-618C-5C99-E417A3E3FD4A}"/>
                      </a:ext>
                    </a:extLst>
                  </p:cNvPr>
                  <p:cNvSpPr txBox="1"/>
                  <p:nvPr/>
                </p:nvSpPr>
                <p:spPr>
                  <a:xfrm>
                    <a:off x="4800600" y="1657186"/>
                    <a:ext cx="6411692" cy="369332"/>
                  </a:xfrm>
                  <a:prstGeom prst="rect">
                    <a:avLst/>
                  </a:prstGeom>
                  <a:noFill/>
                </p:spPr>
                <p:txBody>
                  <a:bodyPr wrap="none" rtlCol="0">
                    <a:spAutoFit/>
                  </a:bodyPr>
                  <a:lstStyle/>
                  <a:p>
                    <a:r>
                      <a:rPr lang="en-US" dirty="0"/>
                      <a:t>Trend = -1.75</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0.65 </a:t>
                    </a:r>
                    <a14:m>
                      <m:oMath xmlns:m="http://schemas.openxmlformats.org/officeDocument/2006/math">
                        <m:sSup>
                          <m:sSupPr>
                            <m:ctrlPr>
                              <a:rPr lang="en-US" i="1" dirty="0" smtClean="0">
                                <a:latin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rPr>
                              <m:t>10</m:t>
                            </m:r>
                          </m:e>
                          <m:sup>
                            <m:r>
                              <a:rPr lang="en-US" b="0" i="1" dirty="0" smtClean="0">
                                <a:latin typeface="Cambria Math" panose="02040503050406030204" pitchFamily="18" charset="0"/>
                              </a:rPr>
                              <m:t>−2</m:t>
                            </m:r>
                          </m:sup>
                        </m:sSup>
                      </m:oMath>
                    </a14:m>
                    <a:r>
                      <a:rPr lang="en-US" dirty="0"/>
                      <a:t> </a:t>
                    </a:r>
                    <a:r>
                      <a:rPr lang="en-US" dirty="0" err="1"/>
                      <a:t>Sv</a:t>
                    </a:r>
                    <a:r>
                      <a:rPr lang="en-US" dirty="0"/>
                      <a:t>/</a:t>
                    </a:r>
                    <a:r>
                      <a:rPr lang="en-US" dirty="0" err="1"/>
                      <a:t>yr</a:t>
                    </a:r>
                    <a:r>
                      <a:rPr lang="en-US" dirty="0"/>
                      <a:t> ~ 12% reduction in 20 years</a:t>
                    </a:r>
                  </a:p>
                </p:txBody>
              </p:sp>
            </mc:Choice>
            <mc:Fallback xmlns="">
              <p:sp>
                <p:nvSpPr>
                  <p:cNvPr id="15" name="TextBox 14">
                    <a:extLst>
                      <a:ext uri="{FF2B5EF4-FFF2-40B4-BE49-F238E27FC236}">
                        <a16:creationId xmlns:a16="http://schemas.microsoft.com/office/drawing/2014/main" id="{7AB03534-8514-618C-5C99-E417A3E3FD4A}"/>
                      </a:ext>
                    </a:extLst>
                  </p:cNvPr>
                  <p:cNvSpPr txBox="1">
                    <a:spLocks noRot="1" noChangeAspect="1" noMove="1" noResize="1" noEditPoints="1" noAdjustHandles="1" noChangeArrowheads="1" noChangeShapeType="1" noTextEdit="1"/>
                  </p:cNvSpPr>
                  <p:nvPr/>
                </p:nvSpPr>
                <p:spPr>
                  <a:xfrm>
                    <a:off x="4800600" y="1657186"/>
                    <a:ext cx="6411692" cy="369332"/>
                  </a:xfrm>
                  <a:prstGeom prst="rect">
                    <a:avLst/>
                  </a:prstGeom>
                  <a:blipFill>
                    <a:blip r:embed="rId9"/>
                    <a:stretch>
                      <a:fillRect l="-990" t="-6667" r="-198" b="-26667"/>
                    </a:stretch>
                  </a:blipFill>
                </p:spPr>
                <p:txBody>
                  <a:bodyPr/>
                  <a:lstStyle/>
                  <a:p>
                    <a:r>
                      <a:rPr lang="en-US">
                        <a:noFill/>
                      </a:rPr>
                      <a:t> </a:t>
                    </a:r>
                  </a:p>
                </p:txBody>
              </p:sp>
            </mc:Fallback>
          </mc:AlternateContent>
        </p:grpSp>
      </p:grpSp>
    </p:spTree>
    <p:extLst>
      <p:ext uri="{BB962C8B-B14F-4D97-AF65-F5344CB8AC3E}">
        <p14:creationId xmlns:p14="http://schemas.microsoft.com/office/powerpoint/2010/main" val="2396830192"/>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5"/>
                <a:stretch>
                  <a:fillRect l="-173" b="-19231"/>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236291"/>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AABW weakening is associated with the contraction of the AABW layer</a:t>
            </a:r>
          </a:p>
        </p:txBody>
      </p:sp>
      <p:pic>
        <p:nvPicPr>
          <p:cNvPr id="16" name="Picture 15" descr="A graph of a mountain range&#10;&#10;Description automatically generated">
            <a:extLst>
              <a:ext uri="{FF2B5EF4-FFF2-40B4-BE49-F238E27FC236}">
                <a16:creationId xmlns:a16="http://schemas.microsoft.com/office/drawing/2014/main" id="{50F92EB0-4788-072D-1A7C-2EC81A5D2E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9722" y="1295400"/>
            <a:ext cx="5072556" cy="4791863"/>
          </a:xfrm>
          <a:prstGeom prst="rect">
            <a:avLst/>
          </a:prstGeom>
        </p:spPr>
      </p:pic>
      <p:sp>
        <p:nvSpPr>
          <p:cNvPr id="3" name="TextBox 2">
            <a:extLst>
              <a:ext uri="{FF2B5EF4-FFF2-40B4-BE49-F238E27FC236}">
                <a16:creationId xmlns:a16="http://schemas.microsoft.com/office/drawing/2014/main" id="{E3D21747-96B2-DB1F-4D6B-8B4CC6AB611C}"/>
              </a:ext>
            </a:extLst>
          </p:cNvPr>
          <p:cNvSpPr txBox="1"/>
          <p:nvPr/>
        </p:nvSpPr>
        <p:spPr>
          <a:xfrm>
            <a:off x="9586779" y="5791200"/>
            <a:ext cx="2351926" cy="338554"/>
          </a:xfrm>
          <a:prstGeom prst="rect">
            <a:avLst/>
          </a:prstGeom>
          <a:noFill/>
        </p:spPr>
        <p:txBody>
          <a:bodyPr wrap="none" rtlCol="0">
            <a:spAutoFit/>
          </a:bodyPr>
          <a:lstStyle/>
          <a:p>
            <a:r>
              <a:rPr lang="en-US" sz="1600" dirty="0"/>
              <a:t>+ velocities = northward</a:t>
            </a:r>
          </a:p>
        </p:txBody>
      </p:sp>
    </p:spTree>
    <p:extLst>
      <p:ext uri="{BB962C8B-B14F-4D97-AF65-F5344CB8AC3E}">
        <p14:creationId xmlns:p14="http://schemas.microsoft.com/office/powerpoint/2010/main" val="392269991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Abyssal Warming in the North Atlantic Subtropics</a:t>
            </a:r>
          </a:p>
        </p:txBody>
      </p:sp>
      <p:pic>
        <p:nvPicPr>
          <p:cNvPr id="9" name="Picture 8" descr="A map of the north america&#10;&#10;Description automatically generated">
            <a:extLst>
              <a:ext uri="{FF2B5EF4-FFF2-40B4-BE49-F238E27FC236}">
                <a16:creationId xmlns:a16="http://schemas.microsoft.com/office/drawing/2014/main" id="{CC57E866-8695-6A17-5B15-491F5F17A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910" y="1790178"/>
            <a:ext cx="5505876" cy="3614341"/>
          </a:xfrm>
          <a:prstGeom prst="rect">
            <a:avLst/>
          </a:prstGeom>
        </p:spPr>
      </p:pic>
      <p:grpSp>
        <p:nvGrpSpPr>
          <p:cNvPr id="25" name="Group 24">
            <a:extLst>
              <a:ext uri="{FF2B5EF4-FFF2-40B4-BE49-F238E27FC236}">
                <a16:creationId xmlns:a16="http://schemas.microsoft.com/office/drawing/2014/main" id="{18801A19-AEAE-F789-E8BF-6008EEA0EB29}"/>
              </a:ext>
            </a:extLst>
          </p:cNvPr>
          <p:cNvGrpSpPr/>
          <p:nvPr/>
        </p:nvGrpSpPr>
        <p:grpSpPr>
          <a:xfrm>
            <a:off x="356305" y="533400"/>
            <a:ext cx="11835695" cy="5556704"/>
            <a:chOff x="356305" y="533400"/>
            <a:chExt cx="11835695" cy="5556704"/>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5334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Potential temperatures at 24.5-26.5</a:t>
                  </a:r>
                  <a14:m>
                    <m:oMath xmlns:m="http://schemas.openxmlformats.org/officeDocument/2006/math">
                      <m:r>
                        <a:rPr lang="en-US" sz="2400" b="1" i="1" smtClean="0">
                          <a:solidFill>
                            <a:srgbClr val="77933C"/>
                          </a:solidFill>
                          <a:latin typeface="Cambria Math" panose="02040503050406030204" pitchFamily="18" charset="0"/>
                          <a:ea typeface="Cambria Math" panose="02040503050406030204" pitchFamily="18" charset="0"/>
                          <a:cs typeface="+mj-cs"/>
                        </a:rPr>
                        <m:t>°</m:t>
                      </m:r>
                    </m:oMath>
                  </a14:m>
                  <a:r>
                    <a:rPr lang="en-US" sz="2400" b="1" dirty="0">
                      <a:solidFill>
                        <a:srgbClr val="77933C"/>
                      </a:solidFill>
                      <a:latin typeface="Helvetica" pitchFamily="34" charset="0"/>
                      <a:ea typeface="+mj-ea"/>
                      <a:cs typeface="+mj-cs"/>
                    </a:rPr>
                    <a:t>N (1998-2021)</a:t>
                  </a:r>
                </a:p>
              </p:txBody>
            </p:sp>
          </mc:Choice>
          <mc:Fallback xmlns="">
            <p:sp>
              <p:nvSpPr>
                <p:cNvPr id="2" name="Title 1">
                  <a:extLst>
                    <a:ext uri="{FF2B5EF4-FFF2-40B4-BE49-F238E27FC236}">
                      <a16:creationId xmlns:a16="http://schemas.microsoft.com/office/drawing/2014/main" id="{1BEAFFA1-9287-77AA-4BEA-EE4E38A5504A}"/>
                    </a:ext>
                  </a:extLst>
                </p:cNvPr>
                <p:cNvSpPr txBox="1">
                  <a:spLocks noRot="1" noChangeAspect="1" noMove="1" noResize="1" noEditPoints="1" noAdjustHandles="1" noChangeArrowheads="1" noChangeShapeType="1" noTextEdit="1"/>
                </p:cNvSpPr>
                <p:nvPr/>
              </p:nvSpPr>
              <p:spPr>
                <a:xfrm>
                  <a:off x="356305" y="533400"/>
                  <a:ext cx="11582400" cy="1219200"/>
                </a:xfrm>
                <a:prstGeom prst="rect">
                  <a:avLst/>
                </a:prstGeom>
                <a:blipFill>
                  <a:blip r:embed="rId4"/>
                  <a:stretch>
                    <a:fillRect l="-767"/>
                  </a:stretch>
                </a:blipFill>
              </p:spPr>
              <p:txBody>
                <a:bodyPr/>
                <a:lstStyle/>
                <a:p>
                  <a:r>
                    <a:rPr lang="en-US">
                      <a:noFill/>
                    </a:rPr>
                    <a:t> </a:t>
                  </a:r>
                </a:p>
              </p:txBody>
            </p:sp>
          </mc:Fallback>
        </mc:AlternateContent>
        <p:pic>
          <p:nvPicPr>
            <p:cNvPr id="11" name="Picture 10" descr="A rainbow colored chart with white text&#10;&#10;Description automatically generated">
              <a:extLst>
                <a:ext uri="{FF2B5EF4-FFF2-40B4-BE49-F238E27FC236}">
                  <a16:creationId xmlns:a16="http://schemas.microsoft.com/office/drawing/2014/main" id="{0994EDDA-F79D-68EF-E980-2A2B47877E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9216" y="1550152"/>
              <a:ext cx="5765800" cy="4094391"/>
            </a:xfrm>
            <a:prstGeom prst="rect">
              <a:avLst/>
            </a:prstGeom>
          </p:spPr>
        </p:pic>
        <p:sp>
          <p:nvSpPr>
            <p:cNvPr id="12" name="TextBox 11">
              <a:extLst>
                <a:ext uri="{FF2B5EF4-FFF2-40B4-BE49-F238E27FC236}">
                  <a16:creationId xmlns:a16="http://schemas.microsoft.com/office/drawing/2014/main" id="{9E78A86D-0514-6A1F-6844-AC7EB15C2BDB}"/>
                </a:ext>
              </a:extLst>
            </p:cNvPr>
            <p:cNvSpPr txBox="1"/>
            <p:nvPr/>
          </p:nvSpPr>
          <p:spPr>
            <a:xfrm>
              <a:off x="7220831" y="5782327"/>
              <a:ext cx="4971169" cy="307777"/>
            </a:xfrm>
            <a:prstGeom prst="rect">
              <a:avLst/>
            </a:prstGeom>
            <a:noFill/>
          </p:spPr>
          <p:txBody>
            <a:bodyPr wrap="none" rtlCol="0">
              <a:spAutoFit/>
            </a:bodyPr>
            <a:lstStyle/>
            <a:p>
              <a:r>
                <a:rPr lang="en-US" sz="1400" dirty="0"/>
                <a:t>CTDs from WBTS, Rapid, and WOCE-GOSHIP (1998-2021)</a:t>
              </a:r>
            </a:p>
          </p:txBody>
        </p:sp>
        <p:cxnSp>
          <p:nvCxnSpPr>
            <p:cNvPr id="14" name="Straight Arrow Connector 13">
              <a:extLst>
                <a:ext uri="{FF2B5EF4-FFF2-40B4-BE49-F238E27FC236}">
                  <a16:creationId xmlns:a16="http://schemas.microsoft.com/office/drawing/2014/main" id="{147CB3F5-EF92-F021-D05C-FBF3A6621CE8}"/>
                </a:ext>
              </a:extLst>
            </p:cNvPr>
            <p:cNvCxnSpPr/>
            <p:nvPr/>
          </p:nvCxnSpPr>
          <p:spPr>
            <a:xfrm>
              <a:off x="8686800" y="914400"/>
              <a:ext cx="2971800" cy="0"/>
            </a:xfrm>
            <a:prstGeom prst="straightConnector1">
              <a:avLst/>
            </a:prstGeom>
            <a:ln w="50800">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929E938-3C60-0AF0-B9AF-B2D592E149A0}"/>
                </a:ext>
              </a:extLst>
            </p:cNvPr>
            <p:cNvSpPr txBox="1"/>
            <p:nvPr/>
          </p:nvSpPr>
          <p:spPr>
            <a:xfrm>
              <a:off x="8610600" y="533400"/>
              <a:ext cx="1428596" cy="369332"/>
            </a:xfrm>
            <a:prstGeom prst="rect">
              <a:avLst/>
            </a:prstGeom>
            <a:noFill/>
          </p:spPr>
          <p:txBody>
            <a:bodyPr wrap="none" rtlCol="0">
              <a:spAutoFit/>
            </a:bodyPr>
            <a:lstStyle/>
            <a:p>
              <a:r>
                <a:rPr lang="en-US" dirty="0">
                  <a:solidFill>
                    <a:schemeClr val="bg1">
                      <a:lumMod val="65000"/>
                    </a:schemeClr>
                  </a:solidFill>
                </a:rPr>
                <a:t>AABW layer</a:t>
              </a:r>
            </a:p>
          </p:txBody>
        </p:sp>
        <p:sp>
          <p:nvSpPr>
            <p:cNvPr id="18" name="Left Bracket 17">
              <a:extLst>
                <a:ext uri="{FF2B5EF4-FFF2-40B4-BE49-F238E27FC236}">
                  <a16:creationId xmlns:a16="http://schemas.microsoft.com/office/drawing/2014/main" id="{03162FBF-931E-3DE6-E7AE-6F2027DA1C2F}"/>
                </a:ext>
              </a:extLst>
            </p:cNvPr>
            <p:cNvSpPr/>
            <p:nvPr/>
          </p:nvSpPr>
          <p:spPr>
            <a:xfrm rot="5400000">
              <a:off x="9734294" y="941081"/>
              <a:ext cx="143309" cy="962102"/>
            </a:xfrm>
            <a:prstGeom prst="leftBracket">
              <a:avLst/>
            </a:prstGeom>
            <a:ln w="50800">
              <a:solidFill>
                <a:srgbClr val="A6A6A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5A6B86F1-CB12-CBCD-05D6-99F85A685B4A}"/>
                </a:ext>
              </a:extLst>
            </p:cNvPr>
            <p:cNvSpPr txBox="1"/>
            <p:nvPr/>
          </p:nvSpPr>
          <p:spPr>
            <a:xfrm>
              <a:off x="9074818" y="1082108"/>
              <a:ext cx="1675459" cy="276999"/>
            </a:xfrm>
            <a:prstGeom prst="rect">
              <a:avLst/>
            </a:prstGeom>
            <a:noFill/>
          </p:spPr>
          <p:txBody>
            <a:bodyPr wrap="none" rtlCol="0">
              <a:spAutoFit/>
            </a:bodyPr>
            <a:lstStyle/>
            <a:p>
              <a:r>
                <a:rPr lang="en-US" sz="1200" dirty="0">
                  <a:solidFill>
                    <a:schemeClr val="bg1">
                      <a:lumMod val="65000"/>
                    </a:schemeClr>
                  </a:solidFill>
                </a:rPr>
                <a:t>36 Deep-Argo profiles</a:t>
              </a:r>
            </a:p>
          </p:txBody>
        </p:sp>
      </p:grpSp>
      <p:sp>
        <p:nvSpPr>
          <p:cNvPr id="3" name="TextBox 2">
            <a:extLst>
              <a:ext uri="{FF2B5EF4-FFF2-40B4-BE49-F238E27FC236}">
                <a16:creationId xmlns:a16="http://schemas.microsoft.com/office/drawing/2014/main" id="{AC7A29E8-AC27-DE1B-CAAA-1486E175D5B6}"/>
              </a:ext>
            </a:extLst>
          </p:cNvPr>
          <p:cNvSpPr txBox="1"/>
          <p:nvPr/>
        </p:nvSpPr>
        <p:spPr>
          <a:xfrm>
            <a:off x="1032387" y="557489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503605937"/>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Abyssal Warming in the North Atlantic Subtropics</a:t>
            </a: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5334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Potential temperatures at 24.5-26.5</a:t>
                </a:r>
                <a14:m>
                  <m:oMath xmlns:m="http://schemas.openxmlformats.org/officeDocument/2006/math">
                    <m:r>
                      <a:rPr lang="en-US" sz="2400" b="1" i="1" smtClean="0">
                        <a:solidFill>
                          <a:srgbClr val="77933C"/>
                        </a:solidFill>
                        <a:latin typeface="Cambria Math" panose="02040503050406030204" pitchFamily="18" charset="0"/>
                        <a:ea typeface="Cambria Math" panose="02040503050406030204" pitchFamily="18" charset="0"/>
                        <a:cs typeface="+mj-cs"/>
                      </a:rPr>
                      <m:t>°</m:t>
                    </m:r>
                  </m:oMath>
                </a14:m>
                <a:r>
                  <a:rPr lang="en-US" sz="2400" b="1" dirty="0">
                    <a:solidFill>
                      <a:srgbClr val="77933C"/>
                    </a:solidFill>
                    <a:latin typeface="Helvetica" pitchFamily="34" charset="0"/>
                    <a:ea typeface="+mj-ea"/>
                    <a:cs typeface="+mj-cs"/>
                  </a:rPr>
                  <a:t>N</a:t>
                </a:r>
                <a:r>
                  <a:rPr lang="en-US" sz="2400" b="1" dirty="0">
                    <a:solidFill>
                      <a:srgbClr val="77933C"/>
                    </a:solidFill>
                    <a:latin typeface="Helvetica" pitchFamily="34" charset="0"/>
                  </a:rPr>
                  <a:t> (1998-2021)</a:t>
                </a:r>
                <a:endParaRPr lang="en-US" sz="2400" b="1" dirty="0">
                  <a:solidFill>
                    <a:srgbClr val="77933C"/>
                  </a:solidFill>
                  <a:latin typeface="Helvetica" pitchFamily="34" charset="0"/>
                  <a:ea typeface="+mj-ea"/>
                  <a:cs typeface="+mj-cs"/>
                </a:endParaRPr>
              </a:p>
            </p:txBody>
          </p:sp>
        </mc:Choice>
        <mc:Fallback xmlns="">
          <p:sp>
            <p:nvSpPr>
              <p:cNvPr id="2" name="Title 1">
                <a:extLst>
                  <a:ext uri="{FF2B5EF4-FFF2-40B4-BE49-F238E27FC236}">
                    <a16:creationId xmlns:a16="http://schemas.microsoft.com/office/drawing/2014/main" id="{1BEAFFA1-9287-77AA-4BEA-EE4E38A5504A}"/>
                  </a:ext>
                </a:extLst>
              </p:cNvPr>
              <p:cNvSpPr txBox="1">
                <a:spLocks noRot="1" noChangeAspect="1" noMove="1" noResize="1" noEditPoints="1" noAdjustHandles="1" noChangeArrowheads="1" noChangeShapeType="1" noTextEdit="1"/>
              </p:cNvSpPr>
              <p:nvPr/>
            </p:nvSpPr>
            <p:spPr>
              <a:xfrm>
                <a:off x="356305" y="533400"/>
                <a:ext cx="11582400" cy="1219200"/>
              </a:xfrm>
              <a:prstGeom prst="rect">
                <a:avLst/>
              </a:prstGeom>
              <a:blipFill>
                <a:blip r:embed="rId3"/>
                <a:stretch>
                  <a:fillRect l="-767"/>
                </a:stretch>
              </a:blipFill>
            </p:spPr>
            <p:txBody>
              <a:bodyPr/>
              <a:lstStyle/>
              <a:p>
                <a:r>
                  <a:rPr lang="en-US">
                    <a:noFill/>
                  </a:rPr>
                  <a:t> </a:t>
                </a:r>
              </a:p>
            </p:txBody>
          </p:sp>
        </mc:Fallback>
      </mc:AlternateContent>
      <p:pic>
        <p:nvPicPr>
          <p:cNvPr id="7" name="Picture 6" descr="A map of the earth&#10;&#10;Description automatically generated">
            <a:extLst>
              <a:ext uri="{FF2B5EF4-FFF2-40B4-BE49-F238E27FC236}">
                <a16:creationId xmlns:a16="http://schemas.microsoft.com/office/drawing/2014/main" id="{3E1E6E2B-5D10-97E9-CAEE-72E4B2C68A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800" y="574727"/>
            <a:ext cx="4038600" cy="5359983"/>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396B0B9-BC72-30D8-144E-A8BF029F133E}"/>
                  </a:ext>
                </a:extLst>
              </p:cNvPr>
              <p:cNvSpPr txBox="1"/>
              <p:nvPr/>
            </p:nvSpPr>
            <p:spPr>
              <a:xfrm>
                <a:off x="457200" y="2474892"/>
                <a:ext cx="7214305" cy="2523768"/>
              </a:xfrm>
              <a:prstGeom prst="rect">
                <a:avLst/>
              </a:prstGeom>
              <a:noFill/>
            </p:spPr>
            <p:txBody>
              <a:bodyPr wrap="square" rtlCol="0">
                <a:spAutoFit/>
              </a:bodyPr>
              <a:lstStyle/>
              <a:p>
                <a:pPr marL="285750" indent="-285750">
                  <a:buFont typeface="Arial" panose="020B0604020202020204" pitchFamily="34" charset="0"/>
                  <a:buChar char="•"/>
                </a:pPr>
                <a:r>
                  <a:rPr lang="en-US" sz="2000" dirty="0"/>
                  <a:t>Warming trend is constrained within the AABW layer</a:t>
                </a:r>
              </a:p>
              <a:p>
                <a:endParaRPr lang="en-US" sz="2000" dirty="0"/>
              </a:p>
              <a:p>
                <a:pPr marL="285750" indent="-285750">
                  <a:buFont typeface="Arial" panose="020B0604020202020204" pitchFamily="34" charset="0"/>
                  <a:buChar char="•"/>
                </a:pPr>
                <a:r>
                  <a:rPr lang="en-US" sz="2000" dirty="0"/>
                  <a:t>Average AABW warming is ~0.001</a:t>
                </a:r>
                <a14:m>
                  <m:oMath xmlns:m="http://schemas.openxmlformats.org/officeDocument/2006/math">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𝐶</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𝑦𝑟</m:t>
                    </m:r>
                  </m:oMath>
                </a14:m>
                <a:endParaRPr lang="en-US" sz="2000" dirty="0"/>
              </a:p>
              <a:p>
                <a:endParaRPr lang="en-US" sz="2000" dirty="0"/>
              </a:p>
              <a:p>
                <a:pPr marL="285750" indent="-285750">
                  <a:buFont typeface="Arial" panose="020B0604020202020204" pitchFamily="34" charset="0"/>
                  <a:buChar char="•"/>
                </a:pPr>
                <a:r>
                  <a:rPr lang="en-US" sz="2000" dirty="0" err="1"/>
                  <a:t>Isopycnal</a:t>
                </a:r>
                <a:r>
                  <a:rPr lang="en-US" sz="2000" dirty="0">
                    <a:solidFill>
                      <a:srgbClr val="FF0000"/>
                    </a:solidFill>
                  </a:rPr>
                  <a:t> Heaving </a:t>
                </a:r>
                <a:r>
                  <a:rPr lang="en-US" sz="2000" dirty="0"/>
                  <a:t>is forcing the warming (i.e., bottom layer is shrinking in the North Atlantic Subtropics)</a:t>
                </a:r>
              </a:p>
              <a:p>
                <a:endParaRPr lang="en-US" sz="2000" dirty="0"/>
              </a:p>
              <a:p>
                <a:pPr marL="285750" indent="-285750">
                  <a:buFont typeface="Arial" panose="020B0604020202020204" pitchFamily="34" charset="0"/>
                  <a:buChar char="•"/>
                </a:pPr>
                <a:endParaRPr lang="en-US" dirty="0"/>
              </a:p>
            </p:txBody>
          </p:sp>
        </mc:Choice>
        <mc:Fallback xmlns="">
          <p:sp>
            <p:nvSpPr>
              <p:cNvPr id="10" name="TextBox 9">
                <a:extLst>
                  <a:ext uri="{FF2B5EF4-FFF2-40B4-BE49-F238E27FC236}">
                    <a16:creationId xmlns:a16="http://schemas.microsoft.com/office/drawing/2014/main" id="{F396B0B9-BC72-30D8-144E-A8BF029F133E}"/>
                  </a:ext>
                </a:extLst>
              </p:cNvPr>
              <p:cNvSpPr txBox="1">
                <a:spLocks noRot="1" noChangeAspect="1" noMove="1" noResize="1" noEditPoints="1" noAdjustHandles="1" noChangeArrowheads="1" noChangeShapeType="1" noTextEdit="1"/>
              </p:cNvSpPr>
              <p:nvPr/>
            </p:nvSpPr>
            <p:spPr>
              <a:xfrm>
                <a:off x="457200" y="2474892"/>
                <a:ext cx="7214305" cy="2523768"/>
              </a:xfrm>
              <a:prstGeom prst="rect">
                <a:avLst/>
              </a:prstGeom>
              <a:blipFill>
                <a:blip r:embed="rId5"/>
                <a:stretch>
                  <a:fillRect l="-704" t="-1000" r="-528"/>
                </a:stretch>
              </a:blipFill>
            </p:spPr>
            <p:txBody>
              <a:bodyPr/>
              <a:lstStyle/>
              <a:p>
                <a:r>
                  <a:rPr lang="en-US">
                    <a:noFill/>
                  </a:rPr>
                  <a:t> </a:t>
                </a:r>
              </a:p>
            </p:txBody>
          </p:sp>
        </mc:Fallback>
      </mc:AlternateContent>
    </p:spTree>
    <p:extLst>
      <p:ext uri="{BB962C8B-B14F-4D97-AF65-F5344CB8AC3E}">
        <p14:creationId xmlns:p14="http://schemas.microsoft.com/office/powerpoint/2010/main" val="4176468207"/>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A3A3265-0A81-0146-7A6F-EC498C37E9F7}"/>
              </a:ext>
            </a:extLst>
          </p:cNvPr>
          <p:cNvSpPr txBox="1"/>
          <p:nvPr/>
        </p:nvSpPr>
        <p:spPr>
          <a:xfrm>
            <a:off x="2971800" y="381000"/>
            <a:ext cx="4434227" cy="584775"/>
          </a:xfrm>
          <a:prstGeom prst="rect">
            <a:avLst/>
          </a:prstGeom>
          <a:noFill/>
        </p:spPr>
        <p:txBody>
          <a:bodyPr wrap="none" rtlCol="0">
            <a:spAutoFit/>
          </a:bodyPr>
          <a:lstStyle/>
          <a:p>
            <a:r>
              <a:rPr lang="en-US" sz="3200" b="1" dirty="0"/>
              <a:t>Take-Home Messages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AF73358-032D-C33F-E91D-688E49BF9F95}"/>
                  </a:ext>
                </a:extLst>
              </p:cNvPr>
              <p:cNvSpPr txBox="1"/>
              <p:nvPr/>
            </p:nvSpPr>
            <p:spPr>
              <a:xfrm>
                <a:off x="2966581" y="1676400"/>
                <a:ext cx="9237945" cy="830997"/>
              </a:xfrm>
              <a:prstGeom prst="rect">
                <a:avLst/>
              </a:prstGeom>
              <a:noFill/>
            </p:spPr>
            <p:txBody>
              <a:bodyPr wrap="square" rtlCol="0">
                <a:spAutoFit/>
              </a:bodyPr>
              <a:lstStyle/>
              <a:p>
                <a:r>
                  <a:rPr lang="en-US" sz="2400" dirty="0"/>
                  <a:t>1. The AABW flow at 16</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N has decreased ~12% in 20 years (2000-2020)</a:t>
                </a:r>
              </a:p>
            </p:txBody>
          </p:sp>
        </mc:Choice>
        <mc:Fallback xmlns="">
          <p:sp>
            <p:nvSpPr>
              <p:cNvPr id="7" name="TextBox 6">
                <a:extLst>
                  <a:ext uri="{FF2B5EF4-FFF2-40B4-BE49-F238E27FC236}">
                    <a16:creationId xmlns:a16="http://schemas.microsoft.com/office/drawing/2014/main" id="{2AF73358-032D-C33F-E91D-688E49BF9F95}"/>
                  </a:ext>
                </a:extLst>
              </p:cNvPr>
              <p:cNvSpPr txBox="1">
                <a:spLocks noRot="1" noChangeAspect="1" noMove="1" noResize="1" noEditPoints="1" noAdjustHandles="1" noChangeArrowheads="1" noChangeShapeType="1" noTextEdit="1"/>
              </p:cNvSpPr>
              <p:nvPr/>
            </p:nvSpPr>
            <p:spPr>
              <a:xfrm>
                <a:off x="2966581" y="1676400"/>
                <a:ext cx="9237945" cy="830997"/>
              </a:xfrm>
              <a:prstGeom prst="rect">
                <a:avLst/>
              </a:prstGeom>
              <a:blipFill>
                <a:blip r:embed="rId3"/>
                <a:stretch>
                  <a:fillRect l="-962" t="-6061" r="-1099" b="-15152"/>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651F117E-BCDC-5711-870E-8B30E008C809}"/>
              </a:ext>
            </a:extLst>
          </p:cNvPr>
          <p:cNvSpPr txBox="1"/>
          <p:nvPr/>
        </p:nvSpPr>
        <p:spPr>
          <a:xfrm>
            <a:off x="2966581" y="3048000"/>
            <a:ext cx="9237945" cy="830997"/>
          </a:xfrm>
          <a:prstGeom prst="rect">
            <a:avLst/>
          </a:prstGeom>
          <a:noFill/>
        </p:spPr>
        <p:txBody>
          <a:bodyPr wrap="square" rtlCol="0">
            <a:spAutoFit/>
          </a:bodyPr>
          <a:lstStyle/>
          <a:p>
            <a:r>
              <a:rPr lang="en-US" sz="2400" dirty="0"/>
              <a:t>2. The abyssal flow weakening is associated with the contraction of the AABW layer and consequently abyssal warming</a:t>
            </a:r>
          </a:p>
        </p:txBody>
      </p:sp>
      <p:sp>
        <p:nvSpPr>
          <p:cNvPr id="10" name="TextBox 9">
            <a:extLst>
              <a:ext uri="{FF2B5EF4-FFF2-40B4-BE49-F238E27FC236}">
                <a16:creationId xmlns:a16="http://schemas.microsoft.com/office/drawing/2014/main" id="{E75A5F64-C892-E65A-45B0-928309AA9014}"/>
              </a:ext>
            </a:extLst>
          </p:cNvPr>
          <p:cNvSpPr txBox="1"/>
          <p:nvPr/>
        </p:nvSpPr>
        <p:spPr>
          <a:xfrm>
            <a:off x="2954055" y="4568279"/>
            <a:ext cx="9237945" cy="830997"/>
          </a:xfrm>
          <a:prstGeom prst="rect">
            <a:avLst/>
          </a:prstGeom>
          <a:noFill/>
        </p:spPr>
        <p:txBody>
          <a:bodyPr wrap="square" rtlCol="0">
            <a:spAutoFit/>
          </a:bodyPr>
          <a:lstStyle/>
          <a:p>
            <a:r>
              <a:rPr lang="en-US" sz="2400" dirty="0"/>
              <a:t>3. We estimate warming rates that are on average half of the observed trends in the South Atlantic</a:t>
            </a:r>
          </a:p>
        </p:txBody>
      </p:sp>
      <p:sp>
        <p:nvSpPr>
          <p:cNvPr id="2" name="TextBox 1">
            <a:extLst>
              <a:ext uri="{FF2B5EF4-FFF2-40B4-BE49-F238E27FC236}">
                <a16:creationId xmlns:a16="http://schemas.microsoft.com/office/drawing/2014/main" id="{F8EA123A-F460-76F1-E3B6-24CC3C743F77}"/>
              </a:ext>
            </a:extLst>
          </p:cNvPr>
          <p:cNvSpPr txBox="1"/>
          <p:nvPr/>
        </p:nvSpPr>
        <p:spPr>
          <a:xfrm>
            <a:off x="8416986" y="6088559"/>
            <a:ext cx="3823483" cy="769441"/>
          </a:xfrm>
          <a:prstGeom prst="rect">
            <a:avLst/>
          </a:prstGeom>
          <a:noFill/>
        </p:spPr>
        <p:txBody>
          <a:bodyPr wrap="none" rtlCol="0">
            <a:spAutoFit/>
          </a:bodyPr>
          <a:lstStyle/>
          <a:p>
            <a:r>
              <a:rPr lang="en-US" sz="4400" b="1" dirty="0"/>
              <a:t>QUESTIONS?</a:t>
            </a:r>
          </a:p>
        </p:txBody>
      </p:sp>
    </p:spTree>
    <p:extLst>
      <p:ext uri="{BB962C8B-B14F-4D97-AF65-F5344CB8AC3E}">
        <p14:creationId xmlns:p14="http://schemas.microsoft.com/office/powerpoint/2010/main" val="2417520778"/>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5"/>
                <a:stretch>
                  <a:fillRect l="-173" b="-1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6096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The Geostrophic AABW Transport variability at 16</a:t>
                </a:r>
                <a14:m>
                  <m:oMath xmlns:m="http://schemas.openxmlformats.org/officeDocument/2006/math">
                    <m:r>
                      <a:rPr lang="en-US" sz="2400" b="1" i="1" smtClean="0">
                        <a:solidFill>
                          <a:srgbClr val="77933C"/>
                        </a:solidFill>
                        <a:latin typeface="Cambria Math" panose="02040503050406030204" pitchFamily="18" charset="0"/>
                        <a:ea typeface="Cambria Math" panose="02040503050406030204" pitchFamily="18" charset="0"/>
                        <a:cs typeface="+mj-cs"/>
                      </a:rPr>
                      <m:t>°</m:t>
                    </m:r>
                    <m:r>
                      <a:rPr lang="en-US" sz="2400" b="1" i="1" smtClean="0">
                        <a:solidFill>
                          <a:srgbClr val="77933C"/>
                        </a:solidFill>
                        <a:latin typeface="Cambria Math" panose="02040503050406030204" pitchFamily="18" charset="0"/>
                        <a:ea typeface="Cambria Math" panose="02040503050406030204" pitchFamily="18" charset="0"/>
                        <a:cs typeface="+mj-cs"/>
                      </a:rPr>
                      <m:t>𝑵</m:t>
                    </m:r>
                  </m:oMath>
                </a14:m>
                <a:endParaRPr lang="en-US" sz="2400" b="1" dirty="0">
                  <a:solidFill>
                    <a:srgbClr val="77933C"/>
                  </a:solidFill>
                  <a:latin typeface="Helvetica" pitchFamily="34" charset="0"/>
                  <a:ea typeface="+mj-ea"/>
                  <a:cs typeface="+mj-cs"/>
                </a:endParaRPr>
              </a:p>
            </p:txBody>
          </p:sp>
        </mc:Choice>
        <mc:Fallback xmlns="">
          <p:sp>
            <p:nvSpPr>
              <p:cNvPr id="2" name="Title 1">
                <a:extLst>
                  <a:ext uri="{FF2B5EF4-FFF2-40B4-BE49-F238E27FC236}">
                    <a16:creationId xmlns:a16="http://schemas.microsoft.com/office/drawing/2014/main" id="{1BEAFFA1-9287-77AA-4BEA-EE4E38A5504A}"/>
                  </a:ext>
                </a:extLst>
              </p:cNvPr>
              <p:cNvSpPr txBox="1">
                <a:spLocks noRot="1" noChangeAspect="1" noMove="1" noResize="1" noEditPoints="1" noAdjustHandles="1" noChangeArrowheads="1" noChangeShapeType="1" noTextEdit="1"/>
              </p:cNvSpPr>
              <p:nvPr/>
            </p:nvSpPr>
            <p:spPr>
              <a:xfrm>
                <a:off x="356305" y="609600"/>
                <a:ext cx="11582400" cy="1219200"/>
              </a:xfrm>
              <a:prstGeom prst="rect">
                <a:avLst/>
              </a:prstGeom>
              <a:blipFill>
                <a:blip r:embed="rId6"/>
                <a:stretch>
                  <a:fillRect l="-7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1F53595-4472-9DFC-BF5F-B25DBFBE6ABC}"/>
                  </a:ext>
                </a:extLst>
              </p:cNvPr>
              <p:cNvSpPr txBox="1"/>
              <p:nvPr/>
            </p:nvSpPr>
            <p:spPr>
              <a:xfrm>
                <a:off x="127909" y="1676400"/>
                <a:ext cx="7315200" cy="4154984"/>
              </a:xfrm>
              <a:prstGeom prst="rect">
                <a:avLst/>
              </a:prstGeom>
              <a:noFill/>
            </p:spPr>
            <p:txBody>
              <a:bodyPr wrap="square" rtlCol="0">
                <a:spAutoFit/>
              </a:bodyPr>
              <a:lstStyle/>
              <a:p>
                <a:pPr algn="ctr"/>
                <a:r>
                  <a:rPr lang="en-US" sz="2400" b="1" dirty="0"/>
                  <a:t>Geostrophic transports </a:t>
                </a:r>
              </a:p>
              <a:p>
                <a:pPr algn="ctr"/>
                <a:r>
                  <a:rPr lang="en-US" sz="2400" b="1" dirty="0"/>
                  <a:t>of waters colder than 1.8</a:t>
                </a:r>
                <a14:m>
                  <m:oMath xmlns:m="http://schemas.openxmlformats.org/officeDocument/2006/math">
                    <m:r>
                      <a:rPr lang="en-US" sz="2400" b="1" i="1" smtClean="0">
                        <a:latin typeface="Cambria Math" panose="02040503050406030204" pitchFamily="18" charset="0"/>
                        <a:ea typeface="Cambria Math" panose="02040503050406030204" pitchFamily="18" charset="0"/>
                      </a:rPr>
                      <m:t>°</m:t>
                    </m:r>
                  </m:oMath>
                </a14:m>
                <a:r>
                  <a:rPr lang="en-US" sz="2400" b="1" dirty="0"/>
                  <a:t>C</a:t>
                </a:r>
              </a:p>
              <a:p>
                <a:endParaRPr lang="en-US" dirty="0"/>
              </a:p>
              <a:p>
                <a:pPr marL="800100" lvl="1" indent="-342900">
                  <a:lnSpc>
                    <a:spcPct val="200000"/>
                  </a:lnSpc>
                  <a:buFont typeface="+mj-lt"/>
                  <a:buAutoNum type="arabicPeriod"/>
                </a:pPr>
                <a:r>
                  <a:rPr lang="en-US" dirty="0"/>
                  <a:t>Geostrophic Shear: MOVE hydrographic moorings</a:t>
                </a:r>
              </a:p>
              <a:p>
                <a:pPr marL="800100" lvl="1" indent="-342900">
                  <a:lnSpc>
                    <a:spcPct val="200000"/>
                  </a:lnSpc>
                  <a:buFont typeface="+mj-lt"/>
                  <a:buAutoNum type="arabicPeriod"/>
                </a:pPr>
                <a:r>
                  <a:rPr lang="en-US" dirty="0"/>
                  <a:t>Referencing: Level of no motion at 4500 m (i.e.,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θ</m:t>
                    </m:r>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1.8°</m:t>
                    </m:r>
                  </m:oMath>
                </a14:m>
                <a:r>
                  <a:rPr lang="en-US" dirty="0"/>
                  <a:t>C)</a:t>
                </a:r>
              </a:p>
              <a:p>
                <a:pPr marL="800100" lvl="1" indent="-342900">
                  <a:lnSpc>
                    <a:spcPct val="200000"/>
                  </a:lnSpc>
                  <a:buFont typeface="+mj-lt"/>
                  <a:buAutoNum type="arabicPeriod"/>
                </a:pPr>
                <a:r>
                  <a:rPr lang="en-US" dirty="0"/>
                  <a:t>Vertical Extrapolation below 5000 m (GAGE current meter moorings + CTDs, 2000-2002)</a:t>
                </a:r>
              </a:p>
              <a:p>
                <a:pPr marL="800100" lvl="1" indent="-342900">
                  <a:lnSpc>
                    <a:spcPct val="200000"/>
                  </a:lnSpc>
                  <a:buFont typeface="+mj-lt"/>
                  <a:buAutoNum type="arabicPeriod"/>
                </a:pPr>
                <a:r>
                  <a:rPr lang="en-US" dirty="0"/>
                  <a:t>Transport integration below 4500 m</a:t>
                </a:r>
              </a:p>
              <a:p>
                <a:endParaRPr lang="en-US" dirty="0"/>
              </a:p>
            </p:txBody>
          </p:sp>
        </mc:Choice>
        <mc:Fallback xmlns="">
          <p:sp>
            <p:nvSpPr>
              <p:cNvPr id="3" name="TextBox 2">
                <a:extLst>
                  <a:ext uri="{FF2B5EF4-FFF2-40B4-BE49-F238E27FC236}">
                    <a16:creationId xmlns:a16="http://schemas.microsoft.com/office/drawing/2014/main" id="{A1F53595-4472-9DFC-BF5F-B25DBFBE6ABC}"/>
                  </a:ext>
                </a:extLst>
              </p:cNvPr>
              <p:cNvSpPr txBox="1">
                <a:spLocks noRot="1" noChangeAspect="1" noMove="1" noResize="1" noEditPoints="1" noAdjustHandles="1" noChangeArrowheads="1" noChangeShapeType="1" noTextEdit="1"/>
              </p:cNvSpPr>
              <p:nvPr/>
            </p:nvSpPr>
            <p:spPr>
              <a:xfrm>
                <a:off x="127909" y="1676400"/>
                <a:ext cx="7315200" cy="4154984"/>
              </a:xfrm>
              <a:prstGeom prst="rect">
                <a:avLst/>
              </a:prstGeom>
              <a:blipFill>
                <a:blip r:embed="rId7"/>
                <a:stretch>
                  <a:fillRect t="-1220"/>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35A128C6-F9F9-5913-B272-D183808EF103}"/>
              </a:ext>
            </a:extLst>
          </p:cNvPr>
          <p:cNvPicPr>
            <a:picLocks noChangeAspect="1"/>
          </p:cNvPicPr>
          <p:nvPr/>
        </p:nvPicPr>
        <p:blipFill rotWithShape="1">
          <a:blip r:embed="rId8">
            <a:extLst>
              <a:ext uri="{28A0092B-C50C-407E-A947-70E740481C1C}">
                <a14:useLocalDpi xmlns:a14="http://schemas.microsoft.com/office/drawing/2010/main" val="0"/>
              </a:ext>
            </a:extLst>
          </a:blip>
          <a:srcRect t="-1292"/>
          <a:stretch/>
        </p:blipFill>
        <p:spPr>
          <a:xfrm>
            <a:off x="7393972" y="1272912"/>
            <a:ext cx="4721828" cy="4648798"/>
          </a:xfrm>
          <a:prstGeom prst="rect">
            <a:avLst/>
          </a:prstGeom>
        </p:spPr>
      </p:pic>
      <p:sp>
        <p:nvSpPr>
          <p:cNvPr id="12" name="TextBox 11">
            <a:extLst>
              <a:ext uri="{FF2B5EF4-FFF2-40B4-BE49-F238E27FC236}">
                <a16:creationId xmlns:a16="http://schemas.microsoft.com/office/drawing/2014/main" id="{81B64DB2-7699-765E-89B8-500A61757B21}"/>
              </a:ext>
            </a:extLst>
          </p:cNvPr>
          <p:cNvSpPr txBox="1"/>
          <p:nvPr/>
        </p:nvSpPr>
        <p:spPr>
          <a:xfrm>
            <a:off x="8610600" y="6172200"/>
            <a:ext cx="2555956" cy="307777"/>
          </a:xfrm>
          <a:prstGeom prst="rect">
            <a:avLst/>
          </a:prstGeom>
          <a:noFill/>
        </p:spPr>
        <p:txBody>
          <a:bodyPr wrap="none" rtlCol="0">
            <a:spAutoFit/>
          </a:bodyPr>
          <a:lstStyle/>
          <a:p>
            <a:r>
              <a:rPr lang="en-US" sz="1400" dirty="0" err="1"/>
              <a:t>MicroCATs</a:t>
            </a:r>
            <a:r>
              <a:rPr lang="en-US" sz="1400" dirty="0"/>
              <a:t> = point-wise CTDs</a:t>
            </a:r>
          </a:p>
        </p:txBody>
      </p:sp>
      <p:sp>
        <p:nvSpPr>
          <p:cNvPr id="13" name="TextBox 12">
            <a:extLst>
              <a:ext uri="{FF2B5EF4-FFF2-40B4-BE49-F238E27FC236}">
                <a16:creationId xmlns:a16="http://schemas.microsoft.com/office/drawing/2014/main" id="{2024820A-0D53-C5D0-D196-C03964DF3AFD}"/>
              </a:ext>
            </a:extLst>
          </p:cNvPr>
          <p:cNvSpPr txBox="1"/>
          <p:nvPr/>
        </p:nvSpPr>
        <p:spPr>
          <a:xfrm>
            <a:off x="8610600" y="6523326"/>
            <a:ext cx="3596626" cy="307777"/>
          </a:xfrm>
          <a:prstGeom prst="rect">
            <a:avLst/>
          </a:prstGeom>
          <a:noFill/>
        </p:spPr>
        <p:txBody>
          <a:bodyPr wrap="none" rtlCol="0">
            <a:spAutoFit/>
          </a:bodyPr>
          <a:lstStyle/>
          <a:p>
            <a:r>
              <a:rPr lang="en-US" sz="1400" dirty="0"/>
              <a:t>VACMs = Vector-Averaging Current Meters</a:t>
            </a:r>
          </a:p>
        </p:txBody>
      </p:sp>
    </p:spTree>
    <p:extLst>
      <p:ext uri="{BB962C8B-B14F-4D97-AF65-F5344CB8AC3E}">
        <p14:creationId xmlns:p14="http://schemas.microsoft.com/office/powerpoint/2010/main" val="4277712204"/>
      </p:ext>
    </p:extLst>
  </p:cSld>
  <p:clrMapOvr>
    <a:masterClrMapping/>
  </p:clrMapOvr>
  <p:transition spd="slow">
    <p:wipe/>
  </p:transition>
</p:sld>
</file>

<file path=ppt/theme/theme1.xml><?xml version="1.0" encoding="utf-8"?>
<a:theme xmlns:a="http://schemas.openxmlformats.org/drawingml/2006/main" name="UM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M Template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M Template 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BLANK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11057</TotalTime>
  <Words>1471</Words>
  <Application>Microsoft Macintosh PowerPoint</Application>
  <PresentationFormat>Widescreen</PresentationFormat>
  <Paragraphs>131</Paragraphs>
  <Slides>12</Slides>
  <Notes>12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12</vt:i4>
      </vt:variant>
    </vt:vector>
  </HeadingPairs>
  <TitlesOfParts>
    <vt:vector size="20" baseType="lpstr">
      <vt:lpstr>Arial</vt:lpstr>
      <vt:lpstr>Calibri</vt:lpstr>
      <vt:lpstr>Cambria Math</vt:lpstr>
      <vt:lpstr>Helvetica</vt:lpstr>
      <vt:lpstr>UM Template</vt:lpstr>
      <vt:lpstr>UM Template 2</vt:lpstr>
      <vt:lpstr>UM Template 3</vt:lpstr>
      <vt:lpstr>BLANK1</vt:lpstr>
      <vt:lpstr>Weakening of the AMOC Abyssal Limb in the North Atlantic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k.corrales</dc:creator>
  <cp:lastModifiedBy>Carrilho Bilo, Tiago</cp:lastModifiedBy>
  <cp:revision>753</cp:revision>
  <dcterms:created xsi:type="dcterms:W3CDTF">2009-06-09T16:07:11Z</dcterms:created>
  <dcterms:modified xsi:type="dcterms:W3CDTF">2023-12-14T18:58:48Z</dcterms:modified>
</cp:coreProperties>
</file>