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9" r:id="rId4"/>
  </p:sldMasterIdLst>
  <p:notesMasterIdLst>
    <p:notesMasterId r:id="rId28"/>
  </p:notesMasterIdLst>
  <p:handoutMasterIdLst>
    <p:handoutMasterId r:id="rId29"/>
  </p:handoutMasterIdLst>
  <p:sldIdLst>
    <p:sldId id="256" r:id="rId5"/>
    <p:sldId id="258" r:id="rId6"/>
    <p:sldId id="277" r:id="rId7"/>
    <p:sldId id="287" r:id="rId8"/>
    <p:sldId id="262" r:id="rId9"/>
    <p:sldId id="288" r:id="rId10"/>
    <p:sldId id="280" r:id="rId11"/>
    <p:sldId id="265" r:id="rId12"/>
    <p:sldId id="264" r:id="rId13"/>
    <p:sldId id="267" r:id="rId14"/>
    <p:sldId id="268" r:id="rId15"/>
    <p:sldId id="270" r:id="rId16"/>
    <p:sldId id="271" r:id="rId17"/>
    <p:sldId id="281" r:id="rId18"/>
    <p:sldId id="269" r:id="rId19"/>
    <p:sldId id="282" r:id="rId20"/>
    <p:sldId id="272" r:id="rId21"/>
    <p:sldId id="283" r:id="rId22"/>
    <p:sldId id="274" r:id="rId23"/>
    <p:sldId id="284" r:id="rId24"/>
    <p:sldId id="285" r:id="rId25"/>
    <p:sldId id="276" r:id="rId26"/>
    <p:sldId id="286" r:id="rId2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os="26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FF7F50"/>
    <a:srgbClr val="097CB0"/>
    <a:srgbClr val="007E3C"/>
    <a:srgbClr val="00592A"/>
    <a:srgbClr val="F7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1"/>
    <p:restoredTop sz="59968"/>
  </p:normalViewPr>
  <p:slideViewPr>
    <p:cSldViewPr>
      <p:cViewPr varScale="1">
        <p:scale>
          <a:sx n="61" d="100"/>
          <a:sy n="61" d="100"/>
        </p:scale>
        <p:origin x="1424" y="200"/>
      </p:cViewPr>
      <p:guideLst>
        <p:guide orient="horz"/>
        <p:guide pos="2688"/>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2B2881-9FDA-4980-24AD-4C382317A4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C252ECF0-F0B6-0CD4-0C47-E48D175BCB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Arial" charset="0"/>
              </a:defRPr>
            </a:lvl1pPr>
          </a:lstStyle>
          <a:p>
            <a:pPr>
              <a:defRPr/>
            </a:pPr>
            <a:fld id="{7C219A4E-E7D5-2645-A59F-CC1291BF0D8E}" type="datetimeFigureOut">
              <a:rPr lang="en-US"/>
              <a:pPr>
                <a:defRPr/>
              </a:pPr>
              <a:t>7/17/23</a:t>
            </a:fld>
            <a:endParaRPr lang="en-US"/>
          </a:p>
        </p:txBody>
      </p:sp>
      <p:sp>
        <p:nvSpPr>
          <p:cNvPr id="4" name="Footer Placeholder 3">
            <a:extLst>
              <a:ext uri="{FF2B5EF4-FFF2-40B4-BE49-F238E27FC236}">
                <a16:creationId xmlns:a16="http://schemas.microsoft.com/office/drawing/2014/main" id="{04BF5FB8-6020-3C87-4C9E-E47775ABFC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D316FBCB-DFF9-1CBF-0951-C21F5A6F71B0}"/>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ECA3CA4-C8FB-DD43-BB40-5C77DBD514A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C09BD2-4643-B7A2-F17F-942CE1DD506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B44B3BFF-D397-49F5-627F-6378BC6B74D0}"/>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A94A677-F569-DA46-BD90-27434DBA4B54}" type="datetimeFigureOut">
              <a:rPr lang="en-US"/>
              <a:pPr>
                <a:defRPr/>
              </a:pPr>
              <a:t>7/17/23</a:t>
            </a:fld>
            <a:endParaRPr lang="en-US"/>
          </a:p>
        </p:txBody>
      </p:sp>
      <p:sp>
        <p:nvSpPr>
          <p:cNvPr id="4" name="Slide Image Placeholder 3">
            <a:extLst>
              <a:ext uri="{FF2B5EF4-FFF2-40B4-BE49-F238E27FC236}">
                <a16:creationId xmlns:a16="http://schemas.microsoft.com/office/drawing/2014/main" id="{876DDC74-B292-FF01-673C-9BBBA5E64A10}"/>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7716577-60F4-E054-3748-1FACD543DC2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EA1B75A-2758-1340-C00B-F519F330A13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B5320E93-B02A-8C40-5F41-CFEC6D6AF6F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45E6F9AD-04B1-CA44-B796-61E3B8FF92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a:extLst>
              <a:ext uri="{FF2B5EF4-FFF2-40B4-BE49-F238E27FC236}">
                <a16:creationId xmlns:a16="http://schemas.microsoft.com/office/drawing/2014/main" id="{0A5C8EE2-8426-06B9-0E1A-9FDC8DA5C3C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a:extLst>
              <a:ext uri="{FF2B5EF4-FFF2-40B4-BE49-F238E27FC236}">
                <a16:creationId xmlns:a16="http://schemas.microsoft.com/office/drawing/2014/main" id="{50AB6E52-38B2-ADD0-6D71-9E5CD80030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Hi everyone, thank you for coming. I think this presentation is a good example of the value of a continuing monitoring system of the AMOC.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First of all, I would like to thank the workshop committee for the opportunity, the funding from NOAA and of course my co-authors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Today I will talk about the Weakening of the AMOC abyssal …. Which is part of paper that is currently under review in Nature Geoscience.   </a:t>
            </a:r>
          </a:p>
        </p:txBody>
      </p:sp>
      <p:sp>
        <p:nvSpPr>
          <p:cNvPr id="53251" name="Slide Number Placeholder 3">
            <a:extLst>
              <a:ext uri="{FF2B5EF4-FFF2-40B4-BE49-F238E27FC236}">
                <a16:creationId xmlns:a16="http://schemas.microsoft.com/office/drawing/2014/main" id="{F57826A4-20AC-62E5-5238-364C406703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DBDA828-ECF0-3949-8F08-D80F4B10597E}" type="slidenum">
              <a:rPr lang="en-US" altLang="en-US"/>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So, when I say abyssal limb of the AMOC, I’m mainly referring to the Bottom Water flow that spreads from Antarctica towards the northern hemisphere below 4000 m or so ….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Which constitutes a vast reservoir of heat, carbon, and nutrients since it covers a huge portion of the oceans.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So, any small  changes to this reservoir can have a global impact.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guess what? As we started taking hydrographic measurements of these abyssal areas, we realized that the cold and fresh layer of the AABW, for example, is contracting and driving abyssal warming and contributing to sea level rise (click)</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As we can see in this heat flux map from </a:t>
            </a:r>
            <a:r>
              <a:rPr lang="en-US" altLang="en-US" dirty="0" err="1"/>
              <a:t>Purkey</a:t>
            </a:r>
            <a:r>
              <a:rPr lang="en-US" altLang="en-US" dirty="0"/>
              <a:t> &amp; Johnson 2010. Positive values indicate downward heat flux across 4000 m indicating warming. Note that with exception of a few areas like the eastern Atlantic, the abyssal layers are generally warming (click)</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3</a:t>
            </a:fld>
            <a:endParaRPr lang="en-US" altLang="en-US"/>
          </a:p>
        </p:txBody>
      </p:sp>
    </p:spTree>
    <p:extLst>
      <p:ext uri="{BB962C8B-B14F-4D97-AF65-F5344CB8AC3E}">
        <p14:creationId xmlns:p14="http://schemas.microsoft.com/office/powerpoint/2010/main" val="2288189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And, as mentioned before, this warming is closely associated with the contraction of the cold AABW layer. In this graph from </a:t>
            </a:r>
            <a:r>
              <a:rPr lang="en-US" altLang="en-US" dirty="0" err="1"/>
              <a:t>Purkey</a:t>
            </a:r>
            <a:r>
              <a:rPr lang="en-US" altLang="en-US" dirty="0"/>
              <a:t> and Johnson 2012, the authors show the volumetric changes of abyssal layers of same  temperatures along the main routes of AABW. Note that they all show negative values indicating a shrink of each isothermal layer.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It is important to mention that several studies in the South Atlantic followed this one. And they all show an ongoing and consistent shrinking of the AABW and warming of the </a:t>
            </a:r>
            <a:r>
              <a:rPr lang="en-US" altLang="en-US" dirty="0" err="1"/>
              <a:t>abbyssal</a:t>
            </a:r>
            <a:r>
              <a:rPr lang="en-US" altLang="en-US" dirty="0"/>
              <a:t> South Atlantic ocean since the 80s.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Which could be an indication of the kinematic slow down of this abyssal limb of the AMOC.</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On the other hand, warming in the North Atlantic remain unclear and not significant. In fact, some recent studies led by </a:t>
            </a:r>
            <a:r>
              <a:rPr lang="en-US" altLang="en-US" dirty="0" err="1"/>
              <a:t>Demian</a:t>
            </a:r>
            <a:r>
              <a:rPr lang="en-US" altLang="en-US" dirty="0"/>
              <a:t> </a:t>
            </a:r>
            <a:r>
              <a:rPr lang="en-US" altLang="en-US" dirty="0" err="1"/>
              <a:t>Desbruyeres</a:t>
            </a:r>
            <a:r>
              <a:rPr lang="en-US" altLang="en-US" dirty="0"/>
              <a:t>’ showed that the abyssal North Atlantic slightly cooled after 2000 which was attributed to the variability of the North Atlantic Deep Water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4</a:t>
            </a:fld>
            <a:endParaRPr lang="en-US" altLang="en-US"/>
          </a:p>
        </p:txBody>
      </p:sp>
    </p:spTree>
    <p:extLst>
      <p:ext uri="{BB962C8B-B14F-4D97-AF65-F5344CB8AC3E}">
        <p14:creationId xmlns:p14="http://schemas.microsoft.com/office/powerpoint/2010/main" val="3640380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And, as mentioned before, this warming is closely associated with the contraction of the cold AABW layer. In this graph from </a:t>
            </a:r>
            <a:r>
              <a:rPr lang="en-US" altLang="en-US" dirty="0" err="1"/>
              <a:t>Purkey</a:t>
            </a:r>
            <a:r>
              <a:rPr lang="en-US" altLang="en-US" dirty="0"/>
              <a:t> and Johnson 2012, the authors show the volumetric changes of abyssal layers of same  temperatures along the main routes of AABW. Note that they all show negative values indicating a shrink of each isothermal layer.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It is important to mention that several studies in the South Atlantic followed this one. And they all show an ongoing and consistent shrinking of the AABW and warming of the </a:t>
            </a:r>
            <a:r>
              <a:rPr lang="en-US" altLang="en-US" dirty="0" err="1"/>
              <a:t>abbyssal</a:t>
            </a:r>
            <a:r>
              <a:rPr lang="en-US" altLang="en-US" dirty="0"/>
              <a:t> South Atlantic ocean since the 80s.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Which could be an indication of the kinematic slow down of this abyssal limb of the AMOC.</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On the other hand, warming in the North Atlantic remain unclear and not significant. In fact, some recent studies led by </a:t>
            </a:r>
            <a:r>
              <a:rPr lang="en-US" altLang="en-US" dirty="0" err="1"/>
              <a:t>Demian</a:t>
            </a:r>
            <a:r>
              <a:rPr lang="en-US" altLang="en-US" dirty="0"/>
              <a:t> </a:t>
            </a:r>
            <a:r>
              <a:rPr lang="en-US" altLang="en-US" dirty="0" err="1"/>
              <a:t>Desbruyeres</a:t>
            </a:r>
            <a:r>
              <a:rPr lang="en-US" altLang="en-US" dirty="0"/>
              <a:t>’ showed that the abyssal North Atlantic slightly cooled after 2000 which was attributed to the variability of the North Atlantic Deep Water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5</a:t>
            </a:fld>
            <a:endParaRPr lang="en-US" altLang="en-US"/>
          </a:p>
        </p:txBody>
      </p:sp>
    </p:spTree>
    <p:extLst>
      <p:ext uri="{BB962C8B-B14F-4D97-AF65-F5344CB8AC3E}">
        <p14:creationId xmlns:p14="http://schemas.microsoft.com/office/powerpoint/2010/main" val="3844044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And, as mentioned before, this warming is closely associated with the contraction of the cold AABW layer. In this graph from </a:t>
            </a:r>
            <a:r>
              <a:rPr lang="en-US" altLang="en-US" dirty="0" err="1"/>
              <a:t>Purkey</a:t>
            </a:r>
            <a:r>
              <a:rPr lang="en-US" altLang="en-US" dirty="0"/>
              <a:t> and Johnson 2012, the authors show the volumetric changes of abyssal layers of same  temperatures along the main routes of AABW. Note that they all show negative values indicating a shrink of each isothermal layer.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It is important to mention that several studies in the South Atlantic followed this one. And they all show an ongoing and consistent shrinking of the AABW and warming of the </a:t>
            </a:r>
            <a:r>
              <a:rPr lang="en-US" altLang="en-US" dirty="0" err="1"/>
              <a:t>abbyssal</a:t>
            </a:r>
            <a:r>
              <a:rPr lang="en-US" altLang="en-US" dirty="0"/>
              <a:t> South Atlantic ocean since the 80s.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Which could be an indication of the kinematic slow down of this abyssal limb of the AMOC.</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On the other hand, warming in the North Atlantic remain unclear and not significant. In fact, some recent studies led by </a:t>
            </a:r>
            <a:r>
              <a:rPr lang="en-US" altLang="en-US" dirty="0" err="1"/>
              <a:t>Demian</a:t>
            </a:r>
            <a:r>
              <a:rPr lang="en-US" altLang="en-US" dirty="0"/>
              <a:t> </a:t>
            </a:r>
            <a:r>
              <a:rPr lang="en-US" altLang="en-US" dirty="0" err="1"/>
              <a:t>Desbruyeres</a:t>
            </a:r>
            <a:r>
              <a:rPr lang="en-US" altLang="en-US" dirty="0"/>
              <a:t>’ showed that the abyssal North Atlantic slightly cooled after 2000 which was attributed to the variability of the North Atlantic Deep Water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6</a:t>
            </a:fld>
            <a:endParaRPr lang="en-US" altLang="en-US"/>
          </a:p>
        </p:txBody>
      </p:sp>
    </p:spTree>
    <p:extLst>
      <p:ext uri="{BB962C8B-B14F-4D97-AF65-F5344CB8AC3E}">
        <p14:creationId xmlns:p14="http://schemas.microsoft.com/office/powerpoint/2010/main" val="1295947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This is the bottom potential temperature map from the World Ocean Atlas climatology, we can see  the approximate pathway of the AABW in the North Atlantic shown by waters colder than 1.8C.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In the present study we used the MOVE and GAGE datasets at 16 N to Study the variability of the AABW flow in the North Atlantic;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relate this variability to abyssal temperature variations in the area using a wide collection of hydrographic measurements further north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7</a:t>
            </a:fld>
            <a:endParaRPr lang="en-US" altLang="en-US"/>
          </a:p>
        </p:txBody>
      </p:sp>
    </p:spTree>
    <p:extLst>
      <p:ext uri="{BB962C8B-B14F-4D97-AF65-F5344CB8AC3E}">
        <p14:creationId xmlns:p14="http://schemas.microsoft.com/office/powerpoint/2010/main" val="2503537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And relate this variability to abyssal temperature variations in the area using a wide collection of hydrographic measurements further north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8</a:t>
            </a:fld>
            <a:endParaRPr lang="en-US" altLang="en-US"/>
          </a:p>
        </p:txBody>
      </p:sp>
    </p:spTree>
    <p:extLst>
      <p:ext uri="{BB962C8B-B14F-4D97-AF65-F5344CB8AC3E}">
        <p14:creationId xmlns:p14="http://schemas.microsoft.com/office/powerpoint/2010/main" val="343899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First things first, lets start with the main result of the study which is the variability of the AABW transport across 16N;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this is done by calculating the abyssal geostrophic transports using the MOVE hydrographic moorings following 4 main steps</a:t>
            </a:r>
          </a:p>
          <a:p>
            <a:pPr eaLnBrk="1" hangingPunct="1">
              <a:spcBef>
                <a:spcPct val="0"/>
              </a:spcBef>
            </a:pPr>
            <a:endParaRPr lang="en-US" altLang="en-US" dirty="0"/>
          </a:p>
          <a:p>
            <a:pPr eaLnBrk="1" hangingPunct="1">
              <a:spcBef>
                <a:spcPct val="0"/>
              </a:spcBef>
            </a:pPr>
            <a:r>
              <a:rPr lang="en-US" altLang="en-US" dirty="0"/>
              <a:t>- The first one is to estimate the geostrophic shear between the moorings located near the western boundary and the western flank of the Mid-Atlantic Ridge (or MAR for short) as shown by the stars on this potential temperature transect here (click)</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9</a:t>
            </a:fld>
            <a:endParaRPr lang="en-US" altLang="en-US"/>
          </a:p>
        </p:txBody>
      </p:sp>
    </p:spTree>
    <p:extLst>
      <p:ext uri="{BB962C8B-B14F-4D97-AF65-F5344CB8AC3E}">
        <p14:creationId xmlns:p14="http://schemas.microsoft.com/office/powerpoint/2010/main" val="954146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 Then we use a reference level at 4500 m. </a:t>
            </a:r>
          </a:p>
          <a:p>
            <a:pPr eaLnBrk="1" hangingPunct="1">
              <a:spcBef>
                <a:spcPct val="0"/>
              </a:spcBef>
            </a:pPr>
            <a:endParaRPr lang="en-US" altLang="en-US" dirty="0"/>
          </a:p>
          <a:p>
            <a:pPr marL="171450" indent="-171450" eaLnBrk="1" hangingPunct="1">
              <a:spcBef>
                <a:spcPct val="0"/>
              </a:spcBef>
              <a:buFontTx/>
              <a:buChar char="-"/>
            </a:pPr>
            <a:r>
              <a:rPr lang="en-US" altLang="en-US" dirty="0"/>
              <a:t>For the ones who watched </a:t>
            </a:r>
            <a:r>
              <a:rPr lang="en-US" altLang="en-US" dirty="0" err="1"/>
              <a:t>Gokan’s</a:t>
            </a:r>
            <a:r>
              <a:rPr lang="en-US" altLang="en-US" dirty="0"/>
              <a:t> talk during the </a:t>
            </a:r>
            <a:r>
              <a:rPr lang="en-US" altLang="en-US" dirty="0" err="1"/>
              <a:t>webnar</a:t>
            </a:r>
            <a:r>
              <a:rPr lang="en-US" altLang="en-US" dirty="0"/>
              <a:t>  series a few months ago remember that this is a crucial step.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So this choice was carefully done by following a few compelling evidences that we believe result in transports as close to its absolute values as possible. One of the them is the fact that 4500 m roughly corresponds to the average depth of the 1.8C isotherm (i.e., NADW-AABW interface). In addition, it is average level of no-motion found in numerical simulations (like the one shown by </a:t>
            </a:r>
            <a:r>
              <a:rPr lang="en-US" altLang="en-US" dirty="0" err="1"/>
              <a:t>Gokan</a:t>
            </a:r>
            <a:r>
              <a:rPr lang="en-US" altLang="en-US" dirty="0"/>
              <a:t> a few months back); And you will see, this referencing avoid net southward flow below areas deeper than 5200 m when calculating the velocities using CTD transects like this one (click).</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10</a:t>
            </a:fld>
            <a:endParaRPr lang="en-US" altLang="en-US"/>
          </a:p>
        </p:txBody>
      </p:sp>
    </p:spTree>
    <p:extLst>
      <p:ext uri="{BB962C8B-B14F-4D97-AF65-F5344CB8AC3E}">
        <p14:creationId xmlns:p14="http://schemas.microsoft.com/office/powerpoint/2010/main" val="1196084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 The third step is the vertical extrapolation below ~5000 m (the maximum depth measured by the MOVE moorings). I thins case we used the velocity measured by the </a:t>
            </a:r>
            <a:r>
              <a:rPr lang="en-US" altLang="en-US" dirty="0" err="1"/>
              <a:t>currentmeter</a:t>
            </a:r>
            <a:r>
              <a:rPr lang="en-US" altLang="en-US" dirty="0"/>
              <a:t> gage moorings which are the silver stars here, to show that the net flow across 16N is virtually zero below 5600-5800 m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11</a:t>
            </a:fld>
            <a:endParaRPr lang="en-US" altLang="en-US"/>
          </a:p>
        </p:txBody>
      </p:sp>
    </p:spTree>
    <p:extLst>
      <p:ext uri="{BB962C8B-B14F-4D97-AF65-F5344CB8AC3E}">
        <p14:creationId xmlns:p14="http://schemas.microsoft.com/office/powerpoint/2010/main" val="3586759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 Then, the final step is to integrate the geostrophic velocities below 4500 m, or if you prefer, integrate the velocities within the layer colder than 1.8C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12</a:t>
            </a:fld>
            <a:endParaRPr lang="en-US" altLang="en-US"/>
          </a:p>
        </p:txBody>
      </p:sp>
    </p:spTree>
    <p:extLst>
      <p:ext uri="{BB962C8B-B14F-4D97-AF65-F5344CB8AC3E}">
        <p14:creationId xmlns:p14="http://schemas.microsoft.com/office/powerpoint/2010/main" val="1671932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After all that, that’s what we get.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this is the mean geostrophic velocity profile between the moorings at 16N in orange overlaid with the same calculation done using two CTD transects we had available.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The mean AABW </a:t>
            </a:r>
            <a:r>
              <a:rPr lang="en-US" altLang="en-US" dirty="0" err="1"/>
              <a:t>transrport</a:t>
            </a:r>
            <a:r>
              <a:rPr lang="en-US" altLang="en-US" dirty="0"/>
              <a:t> is about 2.40 </a:t>
            </a:r>
            <a:r>
              <a:rPr lang="en-US" altLang="en-US" dirty="0" err="1"/>
              <a:t>Sv</a:t>
            </a: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13</a:t>
            </a:fld>
            <a:endParaRPr lang="en-US" altLang="en-US"/>
          </a:p>
        </p:txBody>
      </p:sp>
    </p:spTree>
    <p:extLst>
      <p:ext uri="{BB962C8B-B14F-4D97-AF65-F5344CB8AC3E}">
        <p14:creationId xmlns:p14="http://schemas.microsoft.com/office/powerpoint/2010/main" val="2850817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 and In terms of variability, the abyssal flow presents some significant interannual variability that can generate transport swings of up to 0.65 </a:t>
            </a:r>
            <a:r>
              <a:rPr lang="en-US" altLang="en-US" dirty="0" err="1"/>
              <a:t>Sv</a:t>
            </a:r>
            <a:r>
              <a:rPr lang="en-US" altLang="en-US" dirty="0"/>
              <a:t> on top of a weakening trend of the flow that results in a 12% reduction in 20 years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14</a:t>
            </a:fld>
            <a:endParaRPr lang="en-US" altLang="en-US"/>
          </a:p>
        </p:txBody>
      </p:sp>
    </p:spTree>
    <p:extLst>
      <p:ext uri="{BB962C8B-B14F-4D97-AF65-F5344CB8AC3E}">
        <p14:creationId xmlns:p14="http://schemas.microsoft.com/office/powerpoint/2010/main" val="1471295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r>
              <a:rPr lang="en-US" altLang="en-US" dirty="0"/>
              <a:t>This weakening is also associated with the contraction of the AABW layer;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to show that to you I need to bring back the GAGE velocity transect showing that the AABW flow is concentrated near the western flank of the MAR. If this affirmation is true we can expect that that as the AABW flow slow down and its layer contract, this will flatten out the </a:t>
            </a:r>
            <a:r>
              <a:rPr lang="en-US" altLang="en-US" dirty="0" err="1"/>
              <a:t>isopycnals</a:t>
            </a:r>
            <a:r>
              <a:rPr lang="en-US" altLang="en-US" dirty="0"/>
              <a:t> (and isotherms) reducing the geostrophic shear and consequently the transport (click).</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15</a:t>
            </a:fld>
            <a:endParaRPr lang="en-US" altLang="en-US"/>
          </a:p>
        </p:txBody>
      </p:sp>
    </p:spTree>
    <p:extLst>
      <p:ext uri="{BB962C8B-B14F-4D97-AF65-F5344CB8AC3E}">
        <p14:creationId xmlns:p14="http://schemas.microsoft.com/office/powerpoint/2010/main" val="3753521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And that is exactly what happens. In this very complicated plot, we show that the average geostrophic shear averaged between 4500-5000 m (remember the MOVE moorings do not extend below that) shown by the green solid line presents a negative trend indicating a flattening of the </a:t>
            </a:r>
            <a:r>
              <a:rPr lang="en-US" altLang="en-US" dirty="0" err="1"/>
              <a:t>isopycnals</a:t>
            </a:r>
            <a:r>
              <a:rPr lang="en-US" altLang="en-US" dirty="0"/>
              <a:t> across 16N. </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Now if we estimate the contribution of the density changes over the MAR to this trend (these are the dashed colorful lines), we can see that the trend is mainly explained by the density variability near the MAR. In fact, we can recover this trend just including the warming signal seen at this location (that is the magenta line).</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If you the same exercise, but only considering the density changes at the western boundary (that is the black dashed line in the lower panel). The visible trend vanishes, and it becomes clear that the western boundary is mainly responsible for an </a:t>
            </a:r>
            <a:r>
              <a:rPr lang="en-US" altLang="en-US" dirty="0" err="1"/>
              <a:t>interannal</a:t>
            </a:r>
            <a:r>
              <a:rPr lang="en-US" altLang="en-US" dirty="0"/>
              <a:t>-decadal time scales oscillations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16</a:t>
            </a:fld>
            <a:endParaRPr lang="en-US" altLang="en-US"/>
          </a:p>
        </p:txBody>
      </p:sp>
    </p:spTree>
    <p:extLst>
      <p:ext uri="{BB962C8B-B14F-4D97-AF65-F5344CB8AC3E}">
        <p14:creationId xmlns:p14="http://schemas.microsoft.com/office/powerpoint/2010/main" val="1639165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Ok, so we saw that the AABW flow is weakening at 16N and this weakening is associated with the abyssal warming near the MAR (or the contraction of the AABW). The question that remains is this happening across the entire basin where we see AABW?</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err="1"/>
              <a:t>Unfortunally</a:t>
            </a:r>
            <a:r>
              <a:rPr lang="en-US" altLang="en-US" dirty="0"/>
              <a:t>, at 16N we only have a few CTD transects measuring the entire western North Atlantic basin. However, further North we have several observational programs that allow us to evaluate the basin-wide contraction of the AABW layer after 2000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17</a:t>
            </a:fld>
            <a:endParaRPr lang="en-US" altLang="en-US"/>
          </a:p>
        </p:txBody>
      </p:sp>
    </p:spTree>
    <p:extLst>
      <p:ext uri="{BB962C8B-B14F-4D97-AF65-F5344CB8AC3E}">
        <p14:creationId xmlns:p14="http://schemas.microsoft.com/office/powerpoint/2010/main" val="2475695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Note that along this historical hydrographic line, the AABW layer is mainly east of 69W. So, we computed the average warming across this region using all available CTD casts. Also, there were several deep </a:t>
            </a:r>
            <a:r>
              <a:rPr lang="en-US" altLang="en-US" dirty="0" err="1"/>
              <a:t>argo</a:t>
            </a:r>
            <a:r>
              <a:rPr lang="en-US" altLang="en-US" dirty="0"/>
              <a:t> </a:t>
            </a:r>
            <a:r>
              <a:rPr lang="en-US" altLang="en-US" dirty="0" err="1"/>
              <a:t>profles</a:t>
            </a:r>
            <a:r>
              <a:rPr lang="en-US" altLang="en-US" dirty="0"/>
              <a:t> along this line between 65-59W after 2016. So, we added these profiles to our calculation for this smaller area to see the sensitivity of our calculations to the amount of data.</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18</a:t>
            </a:fld>
            <a:endParaRPr lang="en-US" altLang="en-US"/>
          </a:p>
        </p:txBody>
      </p:sp>
    </p:spTree>
    <p:extLst>
      <p:ext uri="{BB962C8B-B14F-4D97-AF65-F5344CB8AC3E}">
        <p14:creationId xmlns:p14="http://schemas.microsoft.com/office/powerpoint/2010/main" val="3122875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r>
              <a:rPr lang="en-US" altLang="en-US" dirty="0"/>
              <a:t>Here the green profile is the trend profile east of 69W, and the orange one is the profile for that smaller area containing the Argo profiles.</a:t>
            </a:r>
          </a:p>
          <a:p>
            <a:pPr marL="171450" indent="-171450" eaLnBrk="1" hangingPunct="1">
              <a:spcBef>
                <a:spcPct val="0"/>
              </a:spcBef>
              <a:buFontTx/>
              <a:buChar char="-"/>
            </a:pPr>
            <a:endParaRPr lang="en-US" altLang="en-US" dirty="0"/>
          </a:p>
          <a:p>
            <a:pPr marL="171450" indent="-171450" eaLnBrk="1" hangingPunct="1">
              <a:spcBef>
                <a:spcPct val="0"/>
              </a:spcBef>
              <a:buFontTx/>
              <a:buChar char="-"/>
            </a:pPr>
            <a:r>
              <a:rPr lang="en-US" altLang="en-US" dirty="0"/>
              <a:t>From this plot we can see mainly 3 things. One is that the warming trend is constrained  within the AABW layer. Note how the positive values are mainly below 4500-4700 m which, guess what, where we find the waters colder than 1.8C (click). </a:t>
            </a:r>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19</a:t>
            </a:fld>
            <a:endParaRPr lang="en-US" altLang="en-US"/>
          </a:p>
        </p:txBody>
      </p:sp>
    </p:spTree>
    <p:extLst>
      <p:ext uri="{BB962C8B-B14F-4D97-AF65-F5344CB8AC3E}">
        <p14:creationId xmlns:p14="http://schemas.microsoft.com/office/powerpoint/2010/main" val="929614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r>
              <a:rPr lang="en-US" altLang="en-US" dirty="0"/>
              <a:t>Second is that the average warming of the AABW layer is 1mC per year. It can reach up to 2, but the average is half of that. And this is important, because the average warming in the south Atlantic is 2. Near Antarctica it can reach up to 5. This could indicate there is a dilution of the signal as the AABW flows northward (click)</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20</a:t>
            </a:fld>
            <a:endParaRPr lang="en-US" altLang="en-US"/>
          </a:p>
        </p:txBody>
      </p:sp>
    </p:spTree>
    <p:extLst>
      <p:ext uri="{BB962C8B-B14F-4D97-AF65-F5344CB8AC3E}">
        <p14:creationId xmlns:p14="http://schemas.microsoft.com/office/powerpoint/2010/main" val="2789797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a:extLst>
              <a:ext uri="{FF2B5EF4-FFF2-40B4-BE49-F238E27FC236}">
                <a16:creationId xmlns:a16="http://schemas.microsoft.com/office/drawing/2014/main" id="{B4A7A2CD-4697-E6DA-D8FD-7F373146F3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a:extLst>
              <a:ext uri="{FF2B5EF4-FFF2-40B4-BE49-F238E27FC236}">
                <a16:creationId xmlns:a16="http://schemas.microsoft.com/office/drawing/2014/main" id="{5D8CD8A0-12BD-40D1-7E8F-75E12DF65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171450" indent="-171450" eaLnBrk="1" hangingPunct="1">
              <a:spcBef>
                <a:spcPct val="0"/>
              </a:spcBef>
              <a:buFontTx/>
              <a:buChar char="-"/>
            </a:pPr>
            <a:r>
              <a:rPr lang="en-US" altLang="en-US" dirty="0"/>
              <a:t>And the last, but not least, the warming is completely explained by the vertical downward motion of </a:t>
            </a:r>
            <a:r>
              <a:rPr lang="en-US" altLang="en-US" dirty="0" err="1"/>
              <a:t>isopycnals</a:t>
            </a:r>
            <a:r>
              <a:rPr lang="en-US" altLang="en-US" dirty="0"/>
              <a:t> and that is the red dashed line here. If you decompose the temperature anomalies signal into changes along </a:t>
            </a:r>
            <a:r>
              <a:rPr lang="en-US" altLang="en-US" dirty="0" err="1"/>
              <a:t>isopycnals</a:t>
            </a:r>
            <a:r>
              <a:rPr lang="en-US" altLang="en-US" dirty="0"/>
              <a:t> (or spice) and vertical </a:t>
            </a:r>
            <a:r>
              <a:rPr lang="en-US" altLang="en-US" dirty="0" err="1"/>
              <a:t>isopycnal</a:t>
            </a:r>
            <a:r>
              <a:rPr lang="en-US" altLang="en-US" dirty="0"/>
              <a:t> motions (or heave) we get the heaving explains all the warming indicating the contraction of the AABW layer (click).  </a:t>
            </a:r>
          </a:p>
          <a:p>
            <a:pPr marL="171450" indent="-171450" eaLnBrk="1" hangingPunct="1">
              <a:spcBef>
                <a:spcPct val="0"/>
              </a:spcBef>
              <a:buFontTx/>
              <a:buChar char="-"/>
            </a:pPr>
            <a:endParaRPr lang="en-US" altLang="en-US" dirty="0"/>
          </a:p>
        </p:txBody>
      </p:sp>
      <p:sp>
        <p:nvSpPr>
          <p:cNvPr id="55299" name="Slide Number Placeholder 3">
            <a:extLst>
              <a:ext uri="{FF2B5EF4-FFF2-40B4-BE49-F238E27FC236}">
                <a16:creationId xmlns:a16="http://schemas.microsoft.com/office/drawing/2014/main" id="{3E897548-6A9C-4CA8-8640-B3E704B350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68A2E36-CF3A-E945-A9DE-D7038B7B7DB0}" type="slidenum">
              <a:rPr lang="en-US" altLang="en-US"/>
              <a:pPr>
                <a:spcBef>
                  <a:spcPct val="0"/>
                </a:spcBef>
              </a:pPr>
              <a:t>21</a:t>
            </a:fld>
            <a:endParaRPr lang="en-US" altLang="en-US"/>
          </a:p>
        </p:txBody>
      </p:sp>
    </p:spTree>
    <p:extLst>
      <p:ext uri="{BB962C8B-B14F-4D97-AF65-F5344CB8AC3E}">
        <p14:creationId xmlns:p14="http://schemas.microsoft.com/office/powerpoint/2010/main" val="2669777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To conclude my presentation here are the take home messages from all of this: </a:t>
            </a:r>
          </a:p>
          <a:p>
            <a:endParaRPr lang="en-US" dirty="0"/>
          </a:p>
          <a:p>
            <a:r>
              <a:rPr lang="en-US" dirty="0"/>
              <a:t>1-First I have to say that, having a 20-year long time series was crucial for our conclusions due to strong interannual and decadal </a:t>
            </a:r>
            <a:r>
              <a:rPr lang="en-US" dirty="0" err="1"/>
              <a:t>osciallations</a:t>
            </a:r>
            <a:r>
              <a:rPr lang="en-US" dirty="0"/>
              <a:t>. For example, if MOVE were as long as OSNAP, we would have concluded the AABW flow was speeding up and not slowing down (click);   </a:t>
            </a:r>
          </a:p>
          <a:p>
            <a:endParaRPr lang="en-US" dirty="0"/>
          </a:p>
          <a:p>
            <a:r>
              <a:rPr lang="en-US" dirty="0"/>
              <a:t>2- and this </a:t>
            </a:r>
            <a:r>
              <a:rPr lang="en-US" dirty="0" err="1"/>
              <a:t>weakning</a:t>
            </a:r>
            <a:r>
              <a:rPr lang="en-US" dirty="0"/>
              <a:t> is consistent  with the fast circulation adjustment to the forcing in the Southern Ocean and contraction of the AABW as suggested by previous studies 		</a:t>
            </a:r>
          </a:p>
          <a:p>
            <a:r>
              <a:rPr lang="en-US" dirty="0"/>
              <a:t>	2.1 On a minor note: we performed some rough estimates of the AABW contraction contribution to the North Atlantic Sea Level rise and we got a ballpark estimate of the order of 0.14 mm/</a:t>
            </a:r>
            <a:r>
              <a:rPr lang="en-US" dirty="0" err="1"/>
              <a:t>yr</a:t>
            </a:r>
            <a:r>
              <a:rPr lang="en-US" dirty="0"/>
              <a:t> which agrees with global estimates of the average contribution of the global abyssal warming (click); </a:t>
            </a:r>
          </a:p>
          <a:p>
            <a:endParaRPr lang="en-US" dirty="0"/>
          </a:p>
          <a:p>
            <a:r>
              <a:rPr lang="en-US" dirty="0"/>
              <a:t>3-  and finally, the warming is clearly decreasing as the AABW move Northward which could indicate the increase mixing with of the NADW layer is playing a role here (but this is just speculation and more research is require, for example I need to carefully read a recent paper from Andreas </a:t>
            </a:r>
            <a:r>
              <a:rPr lang="en-US" dirty="0" err="1"/>
              <a:t>Thurner</a:t>
            </a:r>
            <a:r>
              <a:rPr lang="en-US" dirty="0"/>
              <a:t> showing the global stratification </a:t>
            </a:r>
            <a:r>
              <a:rPr lang="en-US" dirty="0" err="1"/>
              <a:t>deacrease</a:t>
            </a:r>
            <a:r>
              <a:rPr lang="en-US" dirty="0"/>
              <a:t> of the AABW layer that could give us some clues if that is the case) (click).</a:t>
            </a:r>
          </a:p>
          <a:p>
            <a:endParaRPr lang="en-US" dirty="0"/>
          </a:p>
          <a:p>
            <a:r>
              <a:rPr lang="en-US" dirty="0"/>
              <a:t>Let me know if you have any questions! </a:t>
            </a:r>
          </a:p>
        </p:txBody>
      </p:sp>
      <p:sp>
        <p:nvSpPr>
          <p:cNvPr id="4" name="Slide Number Placeholder 3"/>
          <p:cNvSpPr>
            <a:spLocks noGrp="1"/>
          </p:cNvSpPr>
          <p:nvPr>
            <p:ph type="sldNum" sz="quarter" idx="5"/>
          </p:nvPr>
        </p:nvSpPr>
        <p:spPr/>
        <p:txBody>
          <a:bodyPr/>
          <a:lstStyle/>
          <a:p>
            <a:pPr>
              <a:defRPr/>
            </a:pPr>
            <a:fld id="{45E6F9AD-04B1-CA44-B796-61E3B8FF92C7}" type="slidenum">
              <a:rPr lang="en-US" altLang="en-US" smtClean="0"/>
              <a:pPr>
                <a:defRPr/>
              </a:pPr>
              <a:t>22</a:t>
            </a:fld>
            <a:endParaRPr lang="en-US" altLang="en-US"/>
          </a:p>
        </p:txBody>
      </p:sp>
    </p:spTree>
    <p:extLst>
      <p:ext uri="{BB962C8B-B14F-4D97-AF65-F5344CB8AC3E}">
        <p14:creationId xmlns:p14="http://schemas.microsoft.com/office/powerpoint/2010/main" val="3871693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To conclude my presentation here are the take home messages from all of this: </a:t>
            </a:r>
          </a:p>
          <a:p>
            <a:endParaRPr lang="en-US" dirty="0"/>
          </a:p>
          <a:p>
            <a:r>
              <a:rPr lang="en-US" dirty="0"/>
              <a:t>1-First I have to say that, having a 20-year long time series was crucial for our conclusions due to strong interannual and decadal </a:t>
            </a:r>
            <a:r>
              <a:rPr lang="en-US" dirty="0" err="1"/>
              <a:t>osciallations</a:t>
            </a:r>
            <a:r>
              <a:rPr lang="en-US" dirty="0"/>
              <a:t>. For example, if MOVE were as long as OSNAP, we would have concluded the AABW flow was speeding up and not slowing down (click);   </a:t>
            </a:r>
          </a:p>
          <a:p>
            <a:endParaRPr lang="en-US" dirty="0"/>
          </a:p>
          <a:p>
            <a:r>
              <a:rPr lang="en-US" dirty="0"/>
              <a:t>2- and this </a:t>
            </a:r>
            <a:r>
              <a:rPr lang="en-US" dirty="0" err="1"/>
              <a:t>weakning</a:t>
            </a:r>
            <a:r>
              <a:rPr lang="en-US" dirty="0"/>
              <a:t> is consistent  with the fast circulation adjustment to the forcing in the Southern Ocean and contraction of the AABW as suggested by previous studies 		</a:t>
            </a:r>
          </a:p>
          <a:p>
            <a:r>
              <a:rPr lang="en-US" dirty="0"/>
              <a:t>	2.1 On a minor note: we performed some rough estimates of the AABW contraction contribution to the North Atlantic Sea Level rise and we got a ballpark estimate of the order of 0.14 mm/</a:t>
            </a:r>
            <a:r>
              <a:rPr lang="en-US" dirty="0" err="1"/>
              <a:t>yr</a:t>
            </a:r>
            <a:r>
              <a:rPr lang="en-US" dirty="0"/>
              <a:t> which agrees with global estimates of the average contribution of the global abyssal warming (click); </a:t>
            </a:r>
          </a:p>
          <a:p>
            <a:endParaRPr lang="en-US" dirty="0"/>
          </a:p>
          <a:p>
            <a:r>
              <a:rPr lang="en-US" dirty="0"/>
              <a:t>3-  and finally, the warming is clearly decreasing as the AABW move Northward which could indicate the increase mixing with of the NADW layer is playing a role here (but this is just speculation and more research is require, for example I need to carefully read a recent paper from Andreas </a:t>
            </a:r>
            <a:r>
              <a:rPr lang="en-US" dirty="0" err="1"/>
              <a:t>Thurner</a:t>
            </a:r>
            <a:r>
              <a:rPr lang="en-US" dirty="0"/>
              <a:t> showing the global stratification </a:t>
            </a:r>
            <a:r>
              <a:rPr lang="en-US" dirty="0" err="1"/>
              <a:t>deacrease</a:t>
            </a:r>
            <a:r>
              <a:rPr lang="en-US" dirty="0"/>
              <a:t> of the AABW layer that could give us some clues if that is the case) (click).</a:t>
            </a:r>
          </a:p>
          <a:p>
            <a:endParaRPr lang="en-US" dirty="0"/>
          </a:p>
          <a:p>
            <a:r>
              <a:rPr lang="en-US" dirty="0"/>
              <a:t>Let me know if you have any questions! </a:t>
            </a:r>
          </a:p>
        </p:txBody>
      </p:sp>
      <p:sp>
        <p:nvSpPr>
          <p:cNvPr id="4" name="Slide Number Placeholder 3"/>
          <p:cNvSpPr>
            <a:spLocks noGrp="1"/>
          </p:cNvSpPr>
          <p:nvPr>
            <p:ph type="sldNum" sz="quarter" idx="5"/>
          </p:nvPr>
        </p:nvSpPr>
        <p:spPr/>
        <p:txBody>
          <a:bodyPr/>
          <a:lstStyle/>
          <a:p>
            <a:pPr>
              <a:defRPr/>
            </a:pPr>
            <a:fld id="{45E6F9AD-04B1-CA44-B796-61E3B8FF92C7}" type="slidenum">
              <a:rPr lang="en-US" altLang="en-US" smtClean="0"/>
              <a:pPr>
                <a:defRPr/>
              </a:pPr>
              <a:t>23</a:t>
            </a:fld>
            <a:endParaRPr lang="en-US" altLang="en-US"/>
          </a:p>
        </p:txBody>
      </p:sp>
    </p:spTree>
    <p:extLst>
      <p:ext uri="{BB962C8B-B14F-4D97-AF65-F5344CB8AC3E}">
        <p14:creationId xmlns:p14="http://schemas.microsoft.com/office/powerpoint/2010/main" val="2909724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BE24F02-07A1-D188-70B4-3F8DDDB84604}"/>
              </a:ext>
            </a:extLst>
          </p:cNvPr>
          <p:cNvSpPr>
            <a:spLocks noGrp="1"/>
          </p:cNvSpPr>
          <p:nvPr>
            <p:ph type="dt" sz="half" idx="10"/>
          </p:nvPr>
        </p:nvSpPr>
        <p:spPr/>
        <p:txBody>
          <a:bodyPr/>
          <a:lstStyle>
            <a:lvl1pPr>
              <a:defRPr/>
            </a:lvl1pPr>
          </a:lstStyle>
          <a:p>
            <a:pPr>
              <a:defRPr/>
            </a:pPr>
            <a:fld id="{DB25A110-FA9F-324C-A936-86A5C6F339B8}" type="datetimeFigureOut">
              <a:rPr lang="en-US"/>
              <a:pPr>
                <a:defRPr/>
              </a:pPr>
              <a:t>7/17/23</a:t>
            </a:fld>
            <a:endParaRPr lang="en-US"/>
          </a:p>
        </p:txBody>
      </p:sp>
      <p:sp>
        <p:nvSpPr>
          <p:cNvPr id="5" name="Footer Placeholder 4">
            <a:extLst>
              <a:ext uri="{FF2B5EF4-FFF2-40B4-BE49-F238E27FC236}">
                <a16:creationId xmlns:a16="http://schemas.microsoft.com/office/drawing/2014/main" id="{2FEC13A2-B9EA-6AA7-0A76-E8EA1F8C348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05F29FE-EFEB-8C17-EE82-D324CA22B0A8}"/>
              </a:ext>
            </a:extLst>
          </p:cNvPr>
          <p:cNvSpPr>
            <a:spLocks noGrp="1"/>
          </p:cNvSpPr>
          <p:nvPr>
            <p:ph type="sldNum" sz="quarter" idx="12"/>
          </p:nvPr>
        </p:nvSpPr>
        <p:spPr/>
        <p:txBody>
          <a:bodyPr/>
          <a:lstStyle>
            <a:lvl1pPr>
              <a:defRPr/>
            </a:lvl1pPr>
          </a:lstStyle>
          <a:p>
            <a:pPr>
              <a:defRPr/>
            </a:pPr>
            <a:fld id="{6ECEE752-9742-A140-809E-188FB405F249}" type="slidenum">
              <a:rPr lang="en-US" altLang="en-US"/>
              <a:pPr>
                <a:defRPr/>
              </a:pPr>
              <a:t>‹#›</a:t>
            </a:fld>
            <a:endParaRPr lang="en-US" altLang="en-US"/>
          </a:p>
        </p:txBody>
      </p:sp>
    </p:spTree>
    <p:extLst>
      <p:ext uri="{BB962C8B-B14F-4D97-AF65-F5344CB8AC3E}">
        <p14:creationId xmlns:p14="http://schemas.microsoft.com/office/powerpoint/2010/main" val="424125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3FFA1-FE98-8E9E-ED51-A752C8C41A0C}"/>
              </a:ext>
            </a:extLst>
          </p:cNvPr>
          <p:cNvSpPr>
            <a:spLocks noGrp="1"/>
          </p:cNvSpPr>
          <p:nvPr>
            <p:ph type="dt" sz="half" idx="10"/>
          </p:nvPr>
        </p:nvSpPr>
        <p:spPr/>
        <p:txBody>
          <a:bodyPr/>
          <a:lstStyle>
            <a:lvl1pPr>
              <a:defRPr/>
            </a:lvl1pPr>
          </a:lstStyle>
          <a:p>
            <a:pPr>
              <a:defRPr/>
            </a:pPr>
            <a:fld id="{EF8BB668-E3CB-3D43-A981-BEBE863C3E0B}" type="datetimeFigureOut">
              <a:rPr lang="en-US"/>
              <a:pPr>
                <a:defRPr/>
              </a:pPr>
              <a:t>7/17/23</a:t>
            </a:fld>
            <a:endParaRPr lang="en-US"/>
          </a:p>
        </p:txBody>
      </p:sp>
      <p:sp>
        <p:nvSpPr>
          <p:cNvPr id="5" name="Footer Placeholder 4">
            <a:extLst>
              <a:ext uri="{FF2B5EF4-FFF2-40B4-BE49-F238E27FC236}">
                <a16:creationId xmlns:a16="http://schemas.microsoft.com/office/drawing/2014/main" id="{D490B110-448B-5FFC-7DC9-0B4FF49DC67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53DF39D-B282-4574-89F9-5A756C08B8FA}"/>
              </a:ext>
            </a:extLst>
          </p:cNvPr>
          <p:cNvSpPr>
            <a:spLocks noGrp="1"/>
          </p:cNvSpPr>
          <p:nvPr>
            <p:ph type="sldNum" sz="quarter" idx="12"/>
          </p:nvPr>
        </p:nvSpPr>
        <p:spPr/>
        <p:txBody>
          <a:bodyPr/>
          <a:lstStyle>
            <a:lvl1pPr>
              <a:defRPr/>
            </a:lvl1pPr>
          </a:lstStyle>
          <a:p>
            <a:pPr>
              <a:defRPr/>
            </a:pPr>
            <a:fld id="{E133D037-D5FB-8D49-B06B-A398BA98B546}" type="slidenum">
              <a:rPr lang="en-US" altLang="en-US"/>
              <a:pPr>
                <a:defRPr/>
              </a:pPr>
              <a:t>‹#›</a:t>
            </a:fld>
            <a:endParaRPr lang="en-US" altLang="en-US"/>
          </a:p>
        </p:txBody>
      </p:sp>
    </p:spTree>
    <p:extLst>
      <p:ext uri="{BB962C8B-B14F-4D97-AF65-F5344CB8AC3E}">
        <p14:creationId xmlns:p14="http://schemas.microsoft.com/office/powerpoint/2010/main" val="1819920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854E46-5A66-BAA0-7BFD-97C2CEEECEC8}"/>
              </a:ext>
            </a:extLst>
          </p:cNvPr>
          <p:cNvSpPr>
            <a:spLocks noGrp="1"/>
          </p:cNvSpPr>
          <p:nvPr>
            <p:ph type="dt" sz="half" idx="10"/>
          </p:nvPr>
        </p:nvSpPr>
        <p:spPr/>
        <p:txBody>
          <a:bodyPr/>
          <a:lstStyle>
            <a:lvl1pPr>
              <a:defRPr/>
            </a:lvl1pPr>
          </a:lstStyle>
          <a:p>
            <a:pPr>
              <a:defRPr/>
            </a:pPr>
            <a:fld id="{2C47EAE0-132E-E749-AAE1-00AEDBEA4765}" type="datetimeFigureOut">
              <a:rPr lang="en-US"/>
              <a:pPr>
                <a:defRPr/>
              </a:pPr>
              <a:t>7/17/23</a:t>
            </a:fld>
            <a:endParaRPr lang="en-US"/>
          </a:p>
        </p:txBody>
      </p:sp>
      <p:sp>
        <p:nvSpPr>
          <p:cNvPr id="5" name="Footer Placeholder 4">
            <a:extLst>
              <a:ext uri="{FF2B5EF4-FFF2-40B4-BE49-F238E27FC236}">
                <a16:creationId xmlns:a16="http://schemas.microsoft.com/office/drawing/2014/main" id="{137481A3-36CE-5453-951F-71C51CF09A3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EE87243-4415-646D-8B1E-1D55AB909182}"/>
              </a:ext>
            </a:extLst>
          </p:cNvPr>
          <p:cNvSpPr>
            <a:spLocks noGrp="1"/>
          </p:cNvSpPr>
          <p:nvPr>
            <p:ph type="sldNum" sz="quarter" idx="12"/>
          </p:nvPr>
        </p:nvSpPr>
        <p:spPr/>
        <p:txBody>
          <a:bodyPr/>
          <a:lstStyle>
            <a:lvl1pPr>
              <a:defRPr/>
            </a:lvl1pPr>
          </a:lstStyle>
          <a:p>
            <a:pPr>
              <a:defRPr/>
            </a:pPr>
            <a:fld id="{A7BB5152-44F3-EE4C-B21A-0EE534CE45A3}" type="slidenum">
              <a:rPr lang="en-US" altLang="en-US"/>
              <a:pPr>
                <a:defRPr/>
              </a:pPr>
              <a:t>‹#›</a:t>
            </a:fld>
            <a:endParaRPr lang="en-US" altLang="en-US"/>
          </a:p>
        </p:txBody>
      </p:sp>
    </p:spTree>
    <p:extLst>
      <p:ext uri="{BB962C8B-B14F-4D97-AF65-F5344CB8AC3E}">
        <p14:creationId xmlns:p14="http://schemas.microsoft.com/office/powerpoint/2010/main" val="12663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848D897-FED3-9E8E-4662-E9CF7B262B6C}"/>
              </a:ext>
            </a:extLst>
          </p:cNvPr>
          <p:cNvSpPr>
            <a:spLocks noGrp="1"/>
          </p:cNvSpPr>
          <p:nvPr>
            <p:ph type="dt" sz="half" idx="10"/>
          </p:nvPr>
        </p:nvSpPr>
        <p:spPr/>
        <p:txBody>
          <a:bodyPr/>
          <a:lstStyle>
            <a:lvl1pPr>
              <a:defRPr/>
            </a:lvl1pPr>
          </a:lstStyle>
          <a:p>
            <a:pPr>
              <a:defRPr/>
            </a:pPr>
            <a:fld id="{304D36AC-B183-3C42-BA11-049996D69FF2}" type="datetimeFigureOut">
              <a:rPr lang="en-US"/>
              <a:pPr>
                <a:defRPr/>
              </a:pPr>
              <a:t>7/17/23</a:t>
            </a:fld>
            <a:endParaRPr lang="en-US"/>
          </a:p>
        </p:txBody>
      </p:sp>
      <p:sp>
        <p:nvSpPr>
          <p:cNvPr id="6" name="Footer Placeholder 4">
            <a:extLst>
              <a:ext uri="{FF2B5EF4-FFF2-40B4-BE49-F238E27FC236}">
                <a16:creationId xmlns:a16="http://schemas.microsoft.com/office/drawing/2014/main" id="{C5696F19-7C95-D026-4AED-A13EEC8EF92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851DC7-C180-FC77-2213-3D60E787AD90}"/>
              </a:ext>
            </a:extLst>
          </p:cNvPr>
          <p:cNvSpPr>
            <a:spLocks noGrp="1"/>
          </p:cNvSpPr>
          <p:nvPr>
            <p:ph type="sldNum" sz="quarter" idx="12"/>
          </p:nvPr>
        </p:nvSpPr>
        <p:spPr/>
        <p:txBody>
          <a:bodyPr/>
          <a:lstStyle>
            <a:lvl1pPr>
              <a:defRPr/>
            </a:lvl1pPr>
          </a:lstStyle>
          <a:p>
            <a:pPr>
              <a:defRPr/>
            </a:pPr>
            <a:fld id="{B961557C-5FBD-E440-9763-B94025B1167A}" type="slidenum">
              <a:rPr lang="en-US" altLang="en-US"/>
              <a:pPr>
                <a:defRPr/>
              </a:pPr>
              <a:t>‹#›</a:t>
            </a:fld>
            <a:endParaRPr lang="en-US" altLang="en-US"/>
          </a:p>
        </p:txBody>
      </p:sp>
    </p:spTree>
    <p:extLst>
      <p:ext uri="{BB962C8B-B14F-4D97-AF65-F5344CB8AC3E}">
        <p14:creationId xmlns:p14="http://schemas.microsoft.com/office/powerpoint/2010/main" val="1104171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95A2EA8-EE7F-2EBB-F267-FD1FE3092417}"/>
              </a:ext>
            </a:extLst>
          </p:cNvPr>
          <p:cNvSpPr>
            <a:spLocks noGrp="1"/>
          </p:cNvSpPr>
          <p:nvPr>
            <p:ph type="dt" sz="half" idx="10"/>
          </p:nvPr>
        </p:nvSpPr>
        <p:spPr/>
        <p:txBody>
          <a:bodyPr/>
          <a:lstStyle>
            <a:lvl1pPr>
              <a:defRPr/>
            </a:lvl1pPr>
          </a:lstStyle>
          <a:p>
            <a:pPr>
              <a:defRPr/>
            </a:pPr>
            <a:fld id="{2AF94B06-05DC-6F4D-872B-CB4793E115C7}" type="datetimeFigureOut">
              <a:rPr lang="en-US"/>
              <a:pPr>
                <a:defRPr/>
              </a:pPr>
              <a:t>7/17/23</a:t>
            </a:fld>
            <a:endParaRPr lang="en-US"/>
          </a:p>
        </p:txBody>
      </p:sp>
      <p:sp>
        <p:nvSpPr>
          <p:cNvPr id="8" name="Footer Placeholder 4">
            <a:extLst>
              <a:ext uri="{FF2B5EF4-FFF2-40B4-BE49-F238E27FC236}">
                <a16:creationId xmlns:a16="http://schemas.microsoft.com/office/drawing/2014/main" id="{BC85CFB5-0920-D907-FDBA-03912EC0255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C88DCBF-D436-D381-B1AB-D0AE0C259312}"/>
              </a:ext>
            </a:extLst>
          </p:cNvPr>
          <p:cNvSpPr>
            <a:spLocks noGrp="1"/>
          </p:cNvSpPr>
          <p:nvPr>
            <p:ph type="sldNum" sz="quarter" idx="12"/>
          </p:nvPr>
        </p:nvSpPr>
        <p:spPr/>
        <p:txBody>
          <a:bodyPr/>
          <a:lstStyle>
            <a:lvl1pPr>
              <a:defRPr/>
            </a:lvl1pPr>
          </a:lstStyle>
          <a:p>
            <a:pPr>
              <a:defRPr/>
            </a:pPr>
            <a:fld id="{F194D57A-C5EF-AF49-8615-1521E45EDC37}" type="slidenum">
              <a:rPr lang="en-US" altLang="en-US"/>
              <a:pPr>
                <a:defRPr/>
              </a:pPr>
              <a:t>‹#›</a:t>
            </a:fld>
            <a:endParaRPr lang="en-US" altLang="en-US"/>
          </a:p>
        </p:txBody>
      </p:sp>
    </p:spTree>
    <p:extLst>
      <p:ext uri="{BB962C8B-B14F-4D97-AF65-F5344CB8AC3E}">
        <p14:creationId xmlns:p14="http://schemas.microsoft.com/office/powerpoint/2010/main" val="1243766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3">
            <a:extLst>
              <a:ext uri="{FF2B5EF4-FFF2-40B4-BE49-F238E27FC236}">
                <a16:creationId xmlns:a16="http://schemas.microsoft.com/office/drawing/2014/main" id="{03A0A14C-C237-B813-B6A1-FF43C8B8E69D}"/>
              </a:ext>
            </a:extLst>
          </p:cNvPr>
          <p:cNvSpPr>
            <a:spLocks noGrp="1"/>
          </p:cNvSpPr>
          <p:nvPr>
            <p:ph type="dt" sz="half" idx="10"/>
          </p:nvPr>
        </p:nvSpPr>
        <p:spPr/>
        <p:txBody>
          <a:bodyPr/>
          <a:lstStyle>
            <a:lvl1pPr>
              <a:defRPr/>
            </a:lvl1pPr>
          </a:lstStyle>
          <a:p>
            <a:pPr>
              <a:defRPr/>
            </a:pPr>
            <a:fld id="{1A4DDAB9-F2DD-7742-BC16-80899F15B9AE}" type="datetimeFigureOut">
              <a:rPr lang="en-US"/>
              <a:pPr>
                <a:defRPr/>
              </a:pPr>
              <a:t>7/17/23</a:t>
            </a:fld>
            <a:endParaRPr lang="en-US"/>
          </a:p>
        </p:txBody>
      </p:sp>
      <p:sp>
        <p:nvSpPr>
          <p:cNvPr id="4" name="Footer Placeholder 4">
            <a:extLst>
              <a:ext uri="{FF2B5EF4-FFF2-40B4-BE49-F238E27FC236}">
                <a16:creationId xmlns:a16="http://schemas.microsoft.com/office/drawing/2014/main" id="{650B7A09-89D7-4FD1-F9EA-891FED8FC05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02FF4C1-4557-D4CA-A347-5B99947713A2}"/>
              </a:ext>
            </a:extLst>
          </p:cNvPr>
          <p:cNvSpPr>
            <a:spLocks noGrp="1"/>
          </p:cNvSpPr>
          <p:nvPr>
            <p:ph type="sldNum" sz="quarter" idx="12"/>
          </p:nvPr>
        </p:nvSpPr>
        <p:spPr/>
        <p:txBody>
          <a:bodyPr/>
          <a:lstStyle>
            <a:lvl1pPr>
              <a:defRPr/>
            </a:lvl1pPr>
          </a:lstStyle>
          <a:p>
            <a:pPr>
              <a:defRPr/>
            </a:pPr>
            <a:fld id="{805D5DBB-4A66-F94D-A78A-CB96B5BA2679}" type="slidenum">
              <a:rPr lang="en-US" altLang="en-US"/>
              <a:pPr>
                <a:defRPr/>
              </a:pPr>
              <a:t>‹#›</a:t>
            </a:fld>
            <a:endParaRPr lang="en-US" altLang="en-US"/>
          </a:p>
        </p:txBody>
      </p:sp>
    </p:spTree>
    <p:extLst>
      <p:ext uri="{BB962C8B-B14F-4D97-AF65-F5344CB8AC3E}">
        <p14:creationId xmlns:p14="http://schemas.microsoft.com/office/powerpoint/2010/main" val="2927181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24D3B85-AF85-F7A2-A0AF-44CFC4BC15EA}"/>
              </a:ext>
            </a:extLst>
          </p:cNvPr>
          <p:cNvSpPr>
            <a:spLocks noGrp="1"/>
          </p:cNvSpPr>
          <p:nvPr>
            <p:ph type="dt" sz="half" idx="10"/>
          </p:nvPr>
        </p:nvSpPr>
        <p:spPr/>
        <p:txBody>
          <a:bodyPr/>
          <a:lstStyle>
            <a:lvl1pPr>
              <a:defRPr/>
            </a:lvl1pPr>
          </a:lstStyle>
          <a:p>
            <a:pPr>
              <a:defRPr/>
            </a:pPr>
            <a:fld id="{778AFD79-3505-1C4F-8912-29A56768E518}" type="datetimeFigureOut">
              <a:rPr lang="en-US"/>
              <a:pPr>
                <a:defRPr/>
              </a:pPr>
              <a:t>7/17/23</a:t>
            </a:fld>
            <a:endParaRPr lang="en-US"/>
          </a:p>
        </p:txBody>
      </p:sp>
      <p:sp>
        <p:nvSpPr>
          <p:cNvPr id="3" name="Footer Placeholder 4">
            <a:extLst>
              <a:ext uri="{FF2B5EF4-FFF2-40B4-BE49-F238E27FC236}">
                <a16:creationId xmlns:a16="http://schemas.microsoft.com/office/drawing/2014/main" id="{E3A7AD1C-A931-AAD7-CFBA-763591CD147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0BBAEF2-A8D7-CB21-3252-3EE19A334C9A}"/>
              </a:ext>
            </a:extLst>
          </p:cNvPr>
          <p:cNvSpPr>
            <a:spLocks noGrp="1"/>
          </p:cNvSpPr>
          <p:nvPr>
            <p:ph type="sldNum" sz="quarter" idx="12"/>
          </p:nvPr>
        </p:nvSpPr>
        <p:spPr/>
        <p:txBody>
          <a:bodyPr/>
          <a:lstStyle>
            <a:lvl1pPr>
              <a:defRPr/>
            </a:lvl1pPr>
          </a:lstStyle>
          <a:p>
            <a:pPr>
              <a:defRPr/>
            </a:pPr>
            <a:fld id="{ACC3A518-0254-A747-AEFE-154FD99ED6D5}" type="slidenum">
              <a:rPr lang="en-US" altLang="en-US"/>
              <a:pPr>
                <a:defRPr/>
              </a:pPr>
              <a:t>‹#›</a:t>
            </a:fld>
            <a:endParaRPr lang="en-US" altLang="en-US"/>
          </a:p>
        </p:txBody>
      </p:sp>
    </p:spTree>
    <p:extLst>
      <p:ext uri="{BB962C8B-B14F-4D97-AF65-F5344CB8AC3E}">
        <p14:creationId xmlns:p14="http://schemas.microsoft.com/office/powerpoint/2010/main" val="3517209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EA8FDF7-46E6-AF42-E3DD-0127798E550A}"/>
              </a:ext>
            </a:extLst>
          </p:cNvPr>
          <p:cNvSpPr>
            <a:spLocks noGrp="1"/>
          </p:cNvSpPr>
          <p:nvPr>
            <p:ph type="dt" sz="half" idx="10"/>
          </p:nvPr>
        </p:nvSpPr>
        <p:spPr/>
        <p:txBody>
          <a:bodyPr/>
          <a:lstStyle>
            <a:lvl1pPr>
              <a:defRPr/>
            </a:lvl1pPr>
          </a:lstStyle>
          <a:p>
            <a:pPr>
              <a:defRPr/>
            </a:pPr>
            <a:fld id="{885889F1-51C7-C04A-81BA-95E2C8472F87}" type="datetimeFigureOut">
              <a:rPr lang="en-US"/>
              <a:pPr>
                <a:defRPr/>
              </a:pPr>
              <a:t>7/17/23</a:t>
            </a:fld>
            <a:endParaRPr lang="en-US"/>
          </a:p>
        </p:txBody>
      </p:sp>
      <p:sp>
        <p:nvSpPr>
          <p:cNvPr id="6" name="Footer Placeholder 4">
            <a:extLst>
              <a:ext uri="{FF2B5EF4-FFF2-40B4-BE49-F238E27FC236}">
                <a16:creationId xmlns:a16="http://schemas.microsoft.com/office/drawing/2014/main" id="{D996AB22-6FF2-19D6-029B-977625E4AB1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612971-0D0E-4D71-7F6C-8B28AC032721}"/>
              </a:ext>
            </a:extLst>
          </p:cNvPr>
          <p:cNvSpPr>
            <a:spLocks noGrp="1"/>
          </p:cNvSpPr>
          <p:nvPr>
            <p:ph type="sldNum" sz="quarter" idx="12"/>
          </p:nvPr>
        </p:nvSpPr>
        <p:spPr/>
        <p:txBody>
          <a:bodyPr/>
          <a:lstStyle>
            <a:lvl1pPr>
              <a:defRPr/>
            </a:lvl1pPr>
          </a:lstStyle>
          <a:p>
            <a:pPr>
              <a:defRPr/>
            </a:pPr>
            <a:fld id="{7903FBB9-C064-E742-8C11-00723F499504}" type="slidenum">
              <a:rPr lang="en-US" altLang="en-US"/>
              <a:pPr>
                <a:defRPr/>
              </a:pPr>
              <a:t>‹#›</a:t>
            </a:fld>
            <a:endParaRPr lang="en-US" altLang="en-US"/>
          </a:p>
        </p:txBody>
      </p:sp>
    </p:spTree>
    <p:extLst>
      <p:ext uri="{BB962C8B-B14F-4D97-AF65-F5344CB8AC3E}">
        <p14:creationId xmlns:p14="http://schemas.microsoft.com/office/powerpoint/2010/main" val="3391413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7CE366C-EE38-0EE1-A52D-2895D610BB8F}"/>
              </a:ext>
            </a:extLst>
          </p:cNvPr>
          <p:cNvSpPr>
            <a:spLocks noGrp="1"/>
          </p:cNvSpPr>
          <p:nvPr>
            <p:ph type="dt" sz="half" idx="10"/>
          </p:nvPr>
        </p:nvSpPr>
        <p:spPr/>
        <p:txBody>
          <a:bodyPr/>
          <a:lstStyle>
            <a:lvl1pPr>
              <a:defRPr/>
            </a:lvl1pPr>
          </a:lstStyle>
          <a:p>
            <a:pPr>
              <a:defRPr/>
            </a:pPr>
            <a:fld id="{799AFFEC-D839-CA41-9A69-C99F0A0588E4}" type="datetimeFigureOut">
              <a:rPr lang="en-US"/>
              <a:pPr>
                <a:defRPr/>
              </a:pPr>
              <a:t>7/17/23</a:t>
            </a:fld>
            <a:endParaRPr lang="en-US"/>
          </a:p>
        </p:txBody>
      </p:sp>
      <p:sp>
        <p:nvSpPr>
          <p:cNvPr id="6" name="Footer Placeholder 4">
            <a:extLst>
              <a:ext uri="{FF2B5EF4-FFF2-40B4-BE49-F238E27FC236}">
                <a16:creationId xmlns:a16="http://schemas.microsoft.com/office/drawing/2014/main" id="{F112AC51-60FD-B5EA-099F-45D439D8818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B3082A2-2504-63C7-3A57-2079697052CB}"/>
              </a:ext>
            </a:extLst>
          </p:cNvPr>
          <p:cNvSpPr>
            <a:spLocks noGrp="1"/>
          </p:cNvSpPr>
          <p:nvPr>
            <p:ph type="sldNum" sz="quarter" idx="12"/>
          </p:nvPr>
        </p:nvSpPr>
        <p:spPr/>
        <p:txBody>
          <a:bodyPr/>
          <a:lstStyle>
            <a:lvl1pPr>
              <a:defRPr/>
            </a:lvl1pPr>
          </a:lstStyle>
          <a:p>
            <a:pPr>
              <a:defRPr/>
            </a:pPr>
            <a:fld id="{755E8D5C-ADE4-7C40-9FD9-8F5DB6322F86}" type="slidenum">
              <a:rPr lang="en-US" altLang="en-US"/>
              <a:pPr>
                <a:defRPr/>
              </a:pPr>
              <a:t>‹#›</a:t>
            </a:fld>
            <a:endParaRPr lang="en-US" altLang="en-US"/>
          </a:p>
        </p:txBody>
      </p:sp>
    </p:spTree>
    <p:extLst>
      <p:ext uri="{BB962C8B-B14F-4D97-AF65-F5344CB8AC3E}">
        <p14:creationId xmlns:p14="http://schemas.microsoft.com/office/powerpoint/2010/main" val="1334487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5AACB-341D-69DC-434E-98AF26CABAB6}"/>
              </a:ext>
            </a:extLst>
          </p:cNvPr>
          <p:cNvSpPr>
            <a:spLocks noGrp="1"/>
          </p:cNvSpPr>
          <p:nvPr>
            <p:ph type="dt" sz="half" idx="10"/>
          </p:nvPr>
        </p:nvSpPr>
        <p:spPr/>
        <p:txBody>
          <a:bodyPr/>
          <a:lstStyle>
            <a:lvl1pPr>
              <a:defRPr/>
            </a:lvl1pPr>
          </a:lstStyle>
          <a:p>
            <a:pPr>
              <a:defRPr/>
            </a:pPr>
            <a:fld id="{2E806681-CB6D-C142-93F1-0DFF59D06100}" type="datetimeFigureOut">
              <a:rPr lang="en-US"/>
              <a:pPr>
                <a:defRPr/>
              </a:pPr>
              <a:t>7/17/23</a:t>
            </a:fld>
            <a:endParaRPr lang="en-US"/>
          </a:p>
        </p:txBody>
      </p:sp>
      <p:sp>
        <p:nvSpPr>
          <p:cNvPr id="5" name="Footer Placeholder 4">
            <a:extLst>
              <a:ext uri="{FF2B5EF4-FFF2-40B4-BE49-F238E27FC236}">
                <a16:creationId xmlns:a16="http://schemas.microsoft.com/office/drawing/2014/main" id="{F8DF5A01-317E-80A4-C3FA-FF8F21E00EC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862DDA6-4807-6492-DB49-52AAA3DF609A}"/>
              </a:ext>
            </a:extLst>
          </p:cNvPr>
          <p:cNvSpPr>
            <a:spLocks noGrp="1"/>
          </p:cNvSpPr>
          <p:nvPr>
            <p:ph type="sldNum" sz="quarter" idx="12"/>
          </p:nvPr>
        </p:nvSpPr>
        <p:spPr/>
        <p:txBody>
          <a:bodyPr/>
          <a:lstStyle>
            <a:lvl1pPr>
              <a:defRPr/>
            </a:lvl1pPr>
          </a:lstStyle>
          <a:p>
            <a:pPr>
              <a:defRPr/>
            </a:pPr>
            <a:fld id="{0D48395D-0712-CE43-9B3B-E04ABFED26C5}" type="slidenum">
              <a:rPr lang="en-US" altLang="en-US"/>
              <a:pPr>
                <a:defRPr/>
              </a:pPr>
              <a:t>‹#›</a:t>
            </a:fld>
            <a:endParaRPr lang="en-US" altLang="en-US"/>
          </a:p>
        </p:txBody>
      </p:sp>
    </p:spTree>
    <p:extLst>
      <p:ext uri="{BB962C8B-B14F-4D97-AF65-F5344CB8AC3E}">
        <p14:creationId xmlns:p14="http://schemas.microsoft.com/office/powerpoint/2010/main" val="2783248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5573C-2643-C2E0-1591-EB0BE81BFA3F}"/>
              </a:ext>
            </a:extLst>
          </p:cNvPr>
          <p:cNvSpPr>
            <a:spLocks noGrp="1"/>
          </p:cNvSpPr>
          <p:nvPr>
            <p:ph type="dt" sz="half" idx="10"/>
          </p:nvPr>
        </p:nvSpPr>
        <p:spPr/>
        <p:txBody>
          <a:bodyPr/>
          <a:lstStyle>
            <a:lvl1pPr>
              <a:defRPr/>
            </a:lvl1pPr>
          </a:lstStyle>
          <a:p>
            <a:pPr>
              <a:defRPr/>
            </a:pPr>
            <a:fld id="{62D4D1AB-E3BF-364F-AA4F-59F1C4A6F0CB}" type="datetimeFigureOut">
              <a:rPr lang="en-US"/>
              <a:pPr>
                <a:defRPr/>
              </a:pPr>
              <a:t>7/17/23</a:t>
            </a:fld>
            <a:endParaRPr lang="en-US"/>
          </a:p>
        </p:txBody>
      </p:sp>
      <p:sp>
        <p:nvSpPr>
          <p:cNvPr id="5" name="Footer Placeholder 4">
            <a:extLst>
              <a:ext uri="{FF2B5EF4-FFF2-40B4-BE49-F238E27FC236}">
                <a16:creationId xmlns:a16="http://schemas.microsoft.com/office/drawing/2014/main" id="{3065730A-D5CD-CC2E-1DD6-8E616C85D94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FCCBC6-99AC-82B8-CC8C-52A821E356A8}"/>
              </a:ext>
            </a:extLst>
          </p:cNvPr>
          <p:cNvSpPr>
            <a:spLocks noGrp="1"/>
          </p:cNvSpPr>
          <p:nvPr>
            <p:ph type="sldNum" sz="quarter" idx="12"/>
          </p:nvPr>
        </p:nvSpPr>
        <p:spPr/>
        <p:txBody>
          <a:bodyPr/>
          <a:lstStyle>
            <a:lvl1pPr>
              <a:defRPr/>
            </a:lvl1pPr>
          </a:lstStyle>
          <a:p>
            <a:pPr>
              <a:defRPr/>
            </a:pPr>
            <a:fld id="{D34F0C44-EB4D-A44B-9ECD-F7532725D6B6}" type="slidenum">
              <a:rPr lang="en-US" altLang="en-US"/>
              <a:pPr>
                <a:defRPr/>
              </a:pPr>
              <a:t>‹#›</a:t>
            </a:fld>
            <a:endParaRPr lang="en-US" altLang="en-US"/>
          </a:p>
        </p:txBody>
      </p:sp>
    </p:spTree>
    <p:extLst>
      <p:ext uri="{BB962C8B-B14F-4D97-AF65-F5344CB8AC3E}">
        <p14:creationId xmlns:p14="http://schemas.microsoft.com/office/powerpoint/2010/main" val="228769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F810C54-E4EF-B030-5378-87A0D6473CB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03CE2E43-D092-C548-B708-31ECF93902EF}" type="datetimeFigureOut">
              <a:rPr lang="en-US"/>
              <a:pPr>
                <a:defRPr/>
              </a:pPr>
              <a:t>7/17/23</a:t>
            </a:fld>
            <a:endParaRPr lang="en-US"/>
          </a:p>
        </p:txBody>
      </p:sp>
      <p:sp>
        <p:nvSpPr>
          <p:cNvPr id="5" name="Footer Placeholder 4">
            <a:extLst>
              <a:ext uri="{FF2B5EF4-FFF2-40B4-BE49-F238E27FC236}">
                <a16:creationId xmlns:a16="http://schemas.microsoft.com/office/drawing/2014/main" id="{2B22ED43-C2AD-36DB-CE48-69BACC884712}"/>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4A920FF-95B7-72E1-D0FC-9F90DB53B21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EFA45D6B-66FB-D643-A6FC-444E338C67E4}" type="slidenum">
              <a:rPr lang="en-US" altLang="en-US"/>
              <a:pPr>
                <a:defRPr/>
              </a:pPr>
              <a:t>‹#›</a:t>
            </a:fld>
            <a:endParaRPr lang="en-US" altLang="en-US"/>
          </a:p>
        </p:txBody>
      </p:sp>
    </p:spTree>
    <p:extLst>
      <p:ext uri="{BB962C8B-B14F-4D97-AF65-F5344CB8AC3E}">
        <p14:creationId xmlns:p14="http://schemas.microsoft.com/office/powerpoint/2010/main" val="2908127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D28A83-C122-3A61-5948-2267FA38EE39}"/>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7AC171DC-B857-EA4D-A882-8F19B7265F64}" type="datetimeFigureOut">
              <a:rPr lang="en-US"/>
              <a:pPr>
                <a:defRPr/>
              </a:pPr>
              <a:t>7/17/23</a:t>
            </a:fld>
            <a:endParaRPr lang="en-US"/>
          </a:p>
        </p:txBody>
      </p:sp>
      <p:sp>
        <p:nvSpPr>
          <p:cNvPr id="5" name="Footer Placeholder 4">
            <a:extLst>
              <a:ext uri="{FF2B5EF4-FFF2-40B4-BE49-F238E27FC236}">
                <a16:creationId xmlns:a16="http://schemas.microsoft.com/office/drawing/2014/main" id="{565886D8-0A26-EDA3-0F89-422BA694838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6C105381-6E78-1873-40A9-87882321F5D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6312F18A-3834-D441-94A4-447658D37C86}" type="slidenum">
              <a:rPr lang="en-US" altLang="en-US"/>
              <a:pPr>
                <a:defRPr/>
              </a:pPr>
              <a:t>‹#›</a:t>
            </a:fld>
            <a:endParaRPr lang="en-US" altLang="en-US"/>
          </a:p>
        </p:txBody>
      </p:sp>
    </p:spTree>
    <p:extLst>
      <p:ext uri="{BB962C8B-B14F-4D97-AF65-F5344CB8AC3E}">
        <p14:creationId xmlns:p14="http://schemas.microsoft.com/office/powerpoint/2010/main" val="3834422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8F81CB-5A7A-EA67-19B4-9DBBE820A60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AD08E82-3803-9C45-928C-E1E668A11A55}" type="datetimeFigureOut">
              <a:rPr lang="en-US"/>
              <a:pPr>
                <a:defRPr/>
              </a:pPr>
              <a:t>7/17/23</a:t>
            </a:fld>
            <a:endParaRPr lang="en-US"/>
          </a:p>
        </p:txBody>
      </p:sp>
      <p:sp>
        <p:nvSpPr>
          <p:cNvPr id="5" name="Footer Placeholder 4">
            <a:extLst>
              <a:ext uri="{FF2B5EF4-FFF2-40B4-BE49-F238E27FC236}">
                <a16:creationId xmlns:a16="http://schemas.microsoft.com/office/drawing/2014/main" id="{A0E7340A-6181-BBCC-658D-54CE68534441}"/>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925E577-3665-BF32-DAD0-ECFA2EB7D99A}"/>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C246C51B-B6C2-B14D-9E75-9B3A48AD1565}" type="slidenum">
              <a:rPr lang="en-US" altLang="en-US"/>
              <a:pPr>
                <a:defRPr/>
              </a:pPr>
              <a:t>‹#›</a:t>
            </a:fld>
            <a:endParaRPr lang="en-US" altLang="en-US"/>
          </a:p>
        </p:txBody>
      </p:sp>
    </p:spTree>
    <p:extLst>
      <p:ext uri="{BB962C8B-B14F-4D97-AF65-F5344CB8AC3E}">
        <p14:creationId xmlns:p14="http://schemas.microsoft.com/office/powerpoint/2010/main" val="2789624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F5D8CA-4C2B-C57E-00C1-E1E3D2BF23B5}"/>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B968D68E-EE4C-1D40-8887-CD79A89C1FF2}" type="datetimeFigureOut">
              <a:rPr lang="en-US"/>
              <a:pPr>
                <a:defRPr/>
              </a:pPr>
              <a:t>7/17/23</a:t>
            </a:fld>
            <a:endParaRPr lang="en-US"/>
          </a:p>
        </p:txBody>
      </p:sp>
      <p:sp>
        <p:nvSpPr>
          <p:cNvPr id="6" name="Footer Placeholder 5">
            <a:extLst>
              <a:ext uri="{FF2B5EF4-FFF2-40B4-BE49-F238E27FC236}">
                <a16:creationId xmlns:a16="http://schemas.microsoft.com/office/drawing/2014/main" id="{CABFA8DD-95CC-7F92-D9F0-B2762B797A9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7C5E3E14-F901-F263-45AD-81477EBF3E8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CEFE0784-5EFA-D94B-9A1D-0453781BC05F}" type="slidenum">
              <a:rPr lang="en-US" altLang="en-US"/>
              <a:pPr>
                <a:defRPr/>
              </a:pPr>
              <a:t>‹#›</a:t>
            </a:fld>
            <a:endParaRPr lang="en-US" altLang="en-US"/>
          </a:p>
        </p:txBody>
      </p:sp>
    </p:spTree>
    <p:extLst>
      <p:ext uri="{BB962C8B-B14F-4D97-AF65-F5344CB8AC3E}">
        <p14:creationId xmlns:p14="http://schemas.microsoft.com/office/powerpoint/2010/main" val="669908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105ABB-EE63-BB86-35E7-25D8C3AF2894}"/>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5D40573F-B85B-004A-82F3-B6A557208628}" type="datetimeFigureOut">
              <a:rPr lang="en-US"/>
              <a:pPr>
                <a:defRPr/>
              </a:pPr>
              <a:t>7/17/23</a:t>
            </a:fld>
            <a:endParaRPr lang="en-US"/>
          </a:p>
        </p:txBody>
      </p:sp>
      <p:sp>
        <p:nvSpPr>
          <p:cNvPr id="8" name="Footer Placeholder 7">
            <a:extLst>
              <a:ext uri="{FF2B5EF4-FFF2-40B4-BE49-F238E27FC236}">
                <a16:creationId xmlns:a16="http://schemas.microsoft.com/office/drawing/2014/main" id="{549CE971-9D41-E9D0-EE08-1C697094D0CF}"/>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BF9ECB40-BFDF-2FB3-BA0C-33E410B833C2}"/>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2FDE5A7-77D1-B247-BCEE-18F688165C87}" type="slidenum">
              <a:rPr lang="en-US" altLang="en-US"/>
              <a:pPr>
                <a:defRPr/>
              </a:pPr>
              <a:t>‹#›</a:t>
            </a:fld>
            <a:endParaRPr lang="en-US" altLang="en-US"/>
          </a:p>
        </p:txBody>
      </p:sp>
    </p:spTree>
    <p:extLst>
      <p:ext uri="{BB962C8B-B14F-4D97-AF65-F5344CB8AC3E}">
        <p14:creationId xmlns:p14="http://schemas.microsoft.com/office/powerpoint/2010/main" val="661409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D06D1F2-4876-124C-9BCF-303226971538}"/>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0CB6DA7D-1486-804B-ADBF-763C1D80E431}" type="datetimeFigureOut">
              <a:rPr lang="en-US"/>
              <a:pPr>
                <a:defRPr/>
              </a:pPr>
              <a:t>7/17/23</a:t>
            </a:fld>
            <a:endParaRPr lang="en-US"/>
          </a:p>
        </p:txBody>
      </p:sp>
      <p:sp>
        <p:nvSpPr>
          <p:cNvPr id="4" name="Footer Placeholder 3">
            <a:extLst>
              <a:ext uri="{FF2B5EF4-FFF2-40B4-BE49-F238E27FC236}">
                <a16:creationId xmlns:a16="http://schemas.microsoft.com/office/drawing/2014/main" id="{11856FF4-B458-C6E4-902F-A838D7F276F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F49DAE38-DABF-6B61-60D9-1380585695FF}"/>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9309183-9D43-9F49-B051-2493DFED5454}" type="slidenum">
              <a:rPr lang="en-US" altLang="en-US"/>
              <a:pPr>
                <a:defRPr/>
              </a:pPr>
              <a:t>‹#›</a:t>
            </a:fld>
            <a:endParaRPr lang="en-US" altLang="en-US"/>
          </a:p>
        </p:txBody>
      </p:sp>
    </p:spTree>
    <p:extLst>
      <p:ext uri="{BB962C8B-B14F-4D97-AF65-F5344CB8AC3E}">
        <p14:creationId xmlns:p14="http://schemas.microsoft.com/office/powerpoint/2010/main" val="400488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21260-02CD-3C48-163E-872DB92DA2B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8100D28-3C24-EC4C-8002-A4217BB55ADC}" type="datetimeFigureOut">
              <a:rPr lang="en-US"/>
              <a:pPr>
                <a:defRPr/>
              </a:pPr>
              <a:t>7/17/23</a:t>
            </a:fld>
            <a:endParaRPr lang="en-US"/>
          </a:p>
        </p:txBody>
      </p:sp>
      <p:sp>
        <p:nvSpPr>
          <p:cNvPr id="3" name="Footer Placeholder 2">
            <a:extLst>
              <a:ext uri="{FF2B5EF4-FFF2-40B4-BE49-F238E27FC236}">
                <a16:creationId xmlns:a16="http://schemas.microsoft.com/office/drawing/2014/main" id="{7EC8362B-8D7F-350A-47BA-B37018A39AB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A1D41C78-5053-FA9F-2E83-38A06D40F66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001E1908-6E62-1043-A56E-67594C15CA03}" type="slidenum">
              <a:rPr lang="en-US" altLang="en-US"/>
              <a:pPr>
                <a:defRPr/>
              </a:pPr>
              <a:t>‹#›</a:t>
            </a:fld>
            <a:endParaRPr lang="en-US" altLang="en-US"/>
          </a:p>
        </p:txBody>
      </p:sp>
    </p:spTree>
    <p:extLst>
      <p:ext uri="{BB962C8B-B14F-4D97-AF65-F5344CB8AC3E}">
        <p14:creationId xmlns:p14="http://schemas.microsoft.com/office/powerpoint/2010/main" val="1299105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4969A41-F005-E466-3822-875246B99145}"/>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C5A34CE0-2988-7B44-9129-212EE3E9BB23}" type="datetimeFigureOut">
              <a:rPr lang="en-US"/>
              <a:pPr>
                <a:defRPr/>
              </a:pPr>
              <a:t>7/17/23</a:t>
            </a:fld>
            <a:endParaRPr lang="en-US"/>
          </a:p>
        </p:txBody>
      </p:sp>
      <p:sp>
        <p:nvSpPr>
          <p:cNvPr id="6" name="Footer Placeholder 5">
            <a:extLst>
              <a:ext uri="{FF2B5EF4-FFF2-40B4-BE49-F238E27FC236}">
                <a16:creationId xmlns:a16="http://schemas.microsoft.com/office/drawing/2014/main" id="{DFA22E21-5FEC-2351-144B-D942BFC81131}"/>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C2C42BF-F938-C38D-D3FC-A8BFB0B808D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E92B4F81-8588-F04D-9936-B4AD4E77240E}" type="slidenum">
              <a:rPr lang="en-US" altLang="en-US"/>
              <a:pPr>
                <a:defRPr/>
              </a:pPr>
              <a:t>‹#›</a:t>
            </a:fld>
            <a:endParaRPr lang="en-US" altLang="en-US"/>
          </a:p>
        </p:txBody>
      </p:sp>
    </p:spTree>
    <p:extLst>
      <p:ext uri="{BB962C8B-B14F-4D97-AF65-F5344CB8AC3E}">
        <p14:creationId xmlns:p14="http://schemas.microsoft.com/office/powerpoint/2010/main" val="4291411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4B8CB53-6D85-5FD5-F39F-02F07894374B}"/>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94444084-68F1-5A40-A980-F72433030F00}" type="datetimeFigureOut">
              <a:rPr lang="en-US"/>
              <a:pPr>
                <a:defRPr/>
              </a:pPr>
              <a:t>7/17/23</a:t>
            </a:fld>
            <a:endParaRPr lang="en-US"/>
          </a:p>
        </p:txBody>
      </p:sp>
      <p:sp>
        <p:nvSpPr>
          <p:cNvPr id="6" name="Footer Placeholder 5">
            <a:extLst>
              <a:ext uri="{FF2B5EF4-FFF2-40B4-BE49-F238E27FC236}">
                <a16:creationId xmlns:a16="http://schemas.microsoft.com/office/drawing/2014/main" id="{C3285BA7-6801-D848-F151-74C937182F87}"/>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6ECEF18D-6B50-16B9-C06E-56B0EAF68CE3}"/>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6B044B61-F19A-0B47-A1EF-C310CE8A8C3C}" type="slidenum">
              <a:rPr lang="en-US" altLang="en-US"/>
              <a:pPr>
                <a:defRPr/>
              </a:pPr>
              <a:t>‹#›</a:t>
            </a:fld>
            <a:endParaRPr lang="en-US" altLang="en-US"/>
          </a:p>
        </p:txBody>
      </p:sp>
    </p:spTree>
    <p:extLst>
      <p:ext uri="{BB962C8B-B14F-4D97-AF65-F5344CB8AC3E}">
        <p14:creationId xmlns:p14="http://schemas.microsoft.com/office/powerpoint/2010/main" val="2925339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77C0A-68DC-016E-B14D-24A2BC67CF2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476D5DD6-8170-2C44-B59C-1D7396D1F4F8}" type="datetimeFigureOut">
              <a:rPr lang="en-US"/>
              <a:pPr>
                <a:defRPr/>
              </a:pPr>
              <a:t>7/17/23</a:t>
            </a:fld>
            <a:endParaRPr lang="en-US"/>
          </a:p>
        </p:txBody>
      </p:sp>
      <p:sp>
        <p:nvSpPr>
          <p:cNvPr id="5" name="Footer Placeholder 4">
            <a:extLst>
              <a:ext uri="{FF2B5EF4-FFF2-40B4-BE49-F238E27FC236}">
                <a16:creationId xmlns:a16="http://schemas.microsoft.com/office/drawing/2014/main" id="{FBA976AD-38DA-22D0-C19A-66A87D15779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313D3AB-64FA-55AE-353F-BC8770F51E6B}"/>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5343EBC-5FB4-F340-96DF-35E30A8EC218}" type="slidenum">
              <a:rPr lang="en-US" altLang="en-US"/>
              <a:pPr>
                <a:defRPr/>
              </a:pPr>
              <a:t>‹#›</a:t>
            </a:fld>
            <a:endParaRPr lang="en-US" altLang="en-US"/>
          </a:p>
        </p:txBody>
      </p:sp>
    </p:spTree>
    <p:extLst>
      <p:ext uri="{BB962C8B-B14F-4D97-AF65-F5344CB8AC3E}">
        <p14:creationId xmlns:p14="http://schemas.microsoft.com/office/powerpoint/2010/main" val="2584375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45C65F-0E3D-88C4-E8AF-7122B18A9CED}"/>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03315152-5759-2E42-B476-EEF0498622A2}" type="datetimeFigureOut">
              <a:rPr lang="en-US"/>
              <a:pPr>
                <a:defRPr/>
              </a:pPr>
              <a:t>7/17/23</a:t>
            </a:fld>
            <a:endParaRPr lang="en-US"/>
          </a:p>
        </p:txBody>
      </p:sp>
      <p:sp>
        <p:nvSpPr>
          <p:cNvPr id="5" name="Footer Placeholder 4">
            <a:extLst>
              <a:ext uri="{FF2B5EF4-FFF2-40B4-BE49-F238E27FC236}">
                <a16:creationId xmlns:a16="http://schemas.microsoft.com/office/drawing/2014/main" id="{60793DF4-D5FF-1DF6-B032-1051798E91A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B75783C-B374-E6ED-3B54-B4C65A7EB2B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5DA614C2-D0CD-2F45-8CF9-F8F9BE5C5691}" type="slidenum">
              <a:rPr lang="en-US" altLang="en-US"/>
              <a:pPr>
                <a:defRPr/>
              </a:pPr>
              <a:t>‹#›</a:t>
            </a:fld>
            <a:endParaRPr lang="en-US" altLang="en-US"/>
          </a:p>
        </p:txBody>
      </p:sp>
    </p:spTree>
    <p:extLst>
      <p:ext uri="{BB962C8B-B14F-4D97-AF65-F5344CB8AC3E}">
        <p14:creationId xmlns:p14="http://schemas.microsoft.com/office/powerpoint/2010/main" val="2659758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8C342B77-BA47-71F6-AEC3-70B60D090E16}"/>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4F858308-921C-204D-BFBA-27FDD3E1D3FF}" type="datetimeFigureOut">
              <a:rPr lang="en-US"/>
              <a:pPr>
                <a:defRPr/>
              </a:pPr>
              <a:t>7/17/23</a:t>
            </a:fld>
            <a:endParaRPr lang="en-US"/>
          </a:p>
        </p:txBody>
      </p:sp>
      <p:sp>
        <p:nvSpPr>
          <p:cNvPr id="5" name="Footer Placeholder 4">
            <a:extLst>
              <a:ext uri="{FF2B5EF4-FFF2-40B4-BE49-F238E27FC236}">
                <a16:creationId xmlns:a16="http://schemas.microsoft.com/office/drawing/2014/main" id="{BE22C26B-5664-FFED-9DCB-BC3A97A5FB20}"/>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F262CB5-A7D0-D0A9-16C7-6DE1FE7E5BF0}"/>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49D65BC0-77F2-8A4A-A940-DA79F611A82B}" type="slidenum">
              <a:rPr lang="en-US" altLang="en-US"/>
              <a:pPr>
                <a:defRPr/>
              </a:pPr>
              <a:t>‹#›</a:t>
            </a:fld>
            <a:endParaRPr lang="en-US" altLang="en-US"/>
          </a:p>
        </p:txBody>
      </p:sp>
    </p:spTree>
    <p:extLst>
      <p:ext uri="{BB962C8B-B14F-4D97-AF65-F5344CB8AC3E}">
        <p14:creationId xmlns:p14="http://schemas.microsoft.com/office/powerpoint/2010/main" val="901302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19D8F-051F-420B-A1AC-7064D84BEBA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BAC3ADE0-1938-2249-80EE-95C74867419E}" type="datetimeFigureOut">
              <a:rPr lang="en-US"/>
              <a:pPr>
                <a:defRPr/>
              </a:pPr>
              <a:t>7/17/23</a:t>
            </a:fld>
            <a:endParaRPr lang="en-US"/>
          </a:p>
        </p:txBody>
      </p:sp>
      <p:sp>
        <p:nvSpPr>
          <p:cNvPr id="5" name="Footer Placeholder 4">
            <a:extLst>
              <a:ext uri="{FF2B5EF4-FFF2-40B4-BE49-F238E27FC236}">
                <a16:creationId xmlns:a16="http://schemas.microsoft.com/office/drawing/2014/main" id="{51E9C8C7-E926-C50B-D635-D313BDC9D814}"/>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933DA4D6-32BF-A4C7-DB5A-6D95BB75C064}"/>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795C23F-E501-4A45-B2E7-17FEE0CD4B1B}" type="slidenum">
              <a:rPr lang="en-US" altLang="en-US"/>
              <a:pPr>
                <a:defRPr/>
              </a:pPr>
              <a:t>‹#›</a:t>
            </a:fld>
            <a:endParaRPr lang="en-US" altLang="en-US"/>
          </a:p>
        </p:txBody>
      </p:sp>
    </p:spTree>
    <p:extLst>
      <p:ext uri="{BB962C8B-B14F-4D97-AF65-F5344CB8AC3E}">
        <p14:creationId xmlns:p14="http://schemas.microsoft.com/office/powerpoint/2010/main" val="2624970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2CC4FC-8A63-579D-1610-2953CF96306A}"/>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EC2D4176-FCEB-3A40-A531-8399A780112D}" type="datetimeFigureOut">
              <a:rPr lang="en-US"/>
              <a:pPr>
                <a:defRPr/>
              </a:pPr>
              <a:t>7/17/23</a:t>
            </a:fld>
            <a:endParaRPr lang="en-US"/>
          </a:p>
        </p:txBody>
      </p:sp>
      <p:sp>
        <p:nvSpPr>
          <p:cNvPr id="5" name="Footer Placeholder 4">
            <a:extLst>
              <a:ext uri="{FF2B5EF4-FFF2-40B4-BE49-F238E27FC236}">
                <a16:creationId xmlns:a16="http://schemas.microsoft.com/office/drawing/2014/main" id="{5B793C21-77BE-EBAE-047B-87FA07B215C2}"/>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250A1FE-D0F6-1471-3A3D-0FD38F4B1CA2}"/>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770E6FF-88AA-8340-A28E-182CA5B8247A}" type="slidenum">
              <a:rPr lang="en-US" altLang="en-US"/>
              <a:pPr>
                <a:defRPr/>
              </a:pPr>
              <a:t>‹#›</a:t>
            </a:fld>
            <a:endParaRPr lang="en-US" altLang="en-US"/>
          </a:p>
        </p:txBody>
      </p:sp>
    </p:spTree>
    <p:extLst>
      <p:ext uri="{BB962C8B-B14F-4D97-AF65-F5344CB8AC3E}">
        <p14:creationId xmlns:p14="http://schemas.microsoft.com/office/powerpoint/2010/main" val="3053400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8E1A03-C307-5282-88D0-A9C40D758CD1}"/>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E1BF3EBE-0DF0-5746-844D-C2487821BD1B}" type="datetimeFigureOut">
              <a:rPr lang="en-US"/>
              <a:pPr>
                <a:defRPr/>
              </a:pPr>
              <a:t>7/17/23</a:t>
            </a:fld>
            <a:endParaRPr lang="en-US"/>
          </a:p>
        </p:txBody>
      </p:sp>
      <p:sp>
        <p:nvSpPr>
          <p:cNvPr id="6" name="Footer Placeholder 5">
            <a:extLst>
              <a:ext uri="{FF2B5EF4-FFF2-40B4-BE49-F238E27FC236}">
                <a16:creationId xmlns:a16="http://schemas.microsoft.com/office/drawing/2014/main" id="{32395814-0D1A-39D0-5FE7-9A70E2A5D9B0}"/>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CC11A13-420A-1292-9990-BEA657FF5AD4}"/>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04DC8A95-AF42-D840-BA4A-C9914DA3D2BD}" type="slidenum">
              <a:rPr lang="en-US" altLang="en-US"/>
              <a:pPr>
                <a:defRPr/>
              </a:pPr>
              <a:t>‹#›</a:t>
            </a:fld>
            <a:endParaRPr lang="en-US" altLang="en-US"/>
          </a:p>
        </p:txBody>
      </p:sp>
    </p:spTree>
    <p:extLst>
      <p:ext uri="{BB962C8B-B14F-4D97-AF65-F5344CB8AC3E}">
        <p14:creationId xmlns:p14="http://schemas.microsoft.com/office/powerpoint/2010/main" val="22612179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967C61-6A32-0EC4-D746-0A14992AFDA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FBF7C6BA-8651-FC4F-AE0E-46483F369EF1}" type="datetimeFigureOut">
              <a:rPr lang="en-US"/>
              <a:pPr>
                <a:defRPr/>
              </a:pPr>
              <a:t>7/17/23</a:t>
            </a:fld>
            <a:endParaRPr lang="en-US"/>
          </a:p>
        </p:txBody>
      </p:sp>
      <p:sp>
        <p:nvSpPr>
          <p:cNvPr id="8" name="Footer Placeholder 7">
            <a:extLst>
              <a:ext uri="{FF2B5EF4-FFF2-40B4-BE49-F238E27FC236}">
                <a16:creationId xmlns:a16="http://schemas.microsoft.com/office/drawing/2014/main" id="{53624822-4EAA-5972-161F-CAC944BEA31E}"/>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359FE42C-9BDA-DA8E-5755-80ABEACEEED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14F2419-DFC4-B143-80C6-2524C402E448}" type="slidenum">
              <a:rPr lang="en-US" altLang="en-US"/>
              <a:pPr>
                <a:defRPr/>
              </a:pPr>
              <a:t>‹#›</a:t>
            </a:fld>
            <a:endParaRPr lang="en-US" altLang="en-US"/>
          </a:p>
        </p:txBody>
      </p:sp>
    </p:spTree>
    <p:extLst>
      <p:ext uri="{BB962C8B-B14F-4D97-AF65-F5344CB8AC3E}">
        <p14:creationId xmlns:p14="http://schemas.microsoft.com/office/powerpoint/2010/main" val="19329828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CF1F43B-0FF3-CBD5-EE19-F7748A34D16A}"/>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35922BC-1B34-9B4C-9884-4B8FD8E435DF}" type="datetimeFigureOut">
              <a:rPr lang="en-US"/>
              <a:pPr>
                <a:defRPr/>
              </a:pPr>
              <a:t>7/17/23</a:t>
            </a:fld>
            <a:endParaRPr lang="en-US"/>
          </a:p>
        </p:txBody>
      </p:sp>
      <p:sp>
        <p:nvSpPr>
          <p:cNvPr id="4" name="Footer Placeholder 3">
            <a:extLst>
              <a:ext uri="{FF2B5EF4-FFF2-40B4-BE49-F238E27FC236}">
                <a16:creationId xmlns:a16="http://schemas.microsoft.com/office/drawing/2014/main" id="{86FEB2ED-1E27-B9C1-1B2E-60E89F811995}"/>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53CEA3E8-FC1F-8F31-598D-7AB1A6CE6895}"/>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868B70C-D6CD-1445-AE49-12A0350E8F89}" type="slidenum">
              <a:rPr lang="en-US" altLang="en-US"/>
              <a:pPr>
                <a:defRPr/>
              </a:pPr>
              <a:t>‹#›</a:t>
            </a:fld>
            <a:endParaRPr lang="en-US" altLang="en-US"/>
          </a:p>
        </p:txBody>
      </p:sp>
    </p:spTree>
    <p:extLst>
      <p:ext uri="{BB962C8B-B14F-4D97-AF65-F5344CB8AC3E}">
        <p14:creationId xmlns:p14="http://schemas.microsoft.com/office/powerpoint/2010/main" val="3190134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641EAD-7B3C-392C-A298-E6665FE17042}"/>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6542EA4C-24DE-394B-B8AA-9AE821EE8F49}" type="datetimeFigureOut">
              <a:rPr lang="en-US"/>
              <a:pPr>
                <a:defRPr/>
              </a:pPr>
              <a:t>7/17/23</a:t>
            </a:fld>
            <a:endParaRPr lang="en-US"/>
          </a:p>
        </p:txBody>
      </p:sp>
      <p:sp>
        <p:nvSpPr>
          <p:cNvPr id="3" name="Footer Placeholder 2">
            <a:extLst>
              <a:ext uri="{FF2B5EF4-FFF2-40B4-BE49-F238E27FC236}">
                <a16:creationId xmlns:a16="http://schemas.microsoft.com/office/drawing/2014/main" id="{1A415A85-4F17-3257-E2D2-0D5E907B6C7D}"/>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66481F6D-4ED9-A3D5-BC89-B6106095CFE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0FB99C0-E75E-C641-A093-D6AF50F5E9BC}" type="slidenum">
              <a:rPr lang="en-US" altLang="en-US"/>
              <a:pPr>
                <a:defRPr/>
              </a:pPr>
              <a:t>‹#›</a:t>
            </a:fld>
            <a:endParaRPr lang="en-US" altLang="en-US"/>
          </a:p>
        </p:txBody>
      </p:sp>
    </p:spTree>
    <p:extLst>
      <p:ext uri="{BB962C8B-B14F-4D97-AF65-F5344CB8AC3E}">
        <p14:creationId xmlns:p14="http://schemas.microsoft.com/office/powerpoint/2010/main" val="1618594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72CD9C52-C009-C73D-C356-2689F1C301E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19F58AFA-CFFF-6048-B9DD-113D2D3FC9A2}" type="datetimeFigureOut">
              <a:rPr lang="en-US"/>
              <a:pPr>
                <a:defRPr/>
              </a:pPr>
              <a:t>7/17/23</a:t>
            </a:fld>
            <a:endParaRPr lang="en-US"/>
          </a:p>
        </p:txBody>
      </p:sp>
      <p:sp>
        <p:nvSpPr>
          <p:cNvPr id="6" name="Footer Placeholder 5">
            <a:extLst>
              <a:ext uri="{FF2B5EF4-FFF2-40B4-BE49-F238E27FC236}">
                <a16:creationId xmlns:a16="http://schemas.microsoft.com/office/drawing/2014/main" id="{73EF89A7-37D8-44DF-4626-4102DF8B755F}"/>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0ADEF0B-BC9F-36C9-A715-18FF040B3D07}"/>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224BF79-CF85-3F44-9804-2A5ACB18448F}" type="slidenum">
              <a:rPr lang="en-US" altLang="en-US"/>
              <a:pPr>
                <a:defRPr/>
              </a:pPr>
              <a:t>‹#›</a:t>
            </a:fld>
            <a:endParaRPr lang="en-US" altLang="en-US"/>
          </a:p>
        </p:txBody>
      </p:sp>
    </p:spTree>
    <p:extLst>
      <p:ext uri="{BB962C8B-B14F-4D97-AF65-F5344CB8AC3E}">
        <p14:creationId xmlns:p14="http://schemas.microsoft.com/office/powerpoint/2010/main" val="14250782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8898DEEF-5C89-D2D8-D207-95ED018231CE}"/>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75AADDDD-3CA5-3845-B4F9-D0E767578447}" type="datetimeFigureOut">
              <a:rPr lang="en-US"/>
              <a:pPr>
                <a:defRPr/>
              </a:pPr>
              <a:t>7/17/23</a:t>
            </a:fld>
            <a:endParaRPr lang="en-US"/>
          </a:p>
        </p:txBody>
      </p:sp>
      <p:sp>
        <p:nvSpPr>
          <p:cNvPr id="6" name="Footer Placeholder 5">
            <a:extLst>
              <a:ext uri="{FF2B5EF4-FFF2-40B4-BE49-F238E27FC236}">
                <a16:creationId xmlns:a16="http://schemas.microsoft.com/office/drawing/2014/main" id="{C95672AF-C7F7-3B52-5D4C-F16DDE2F5624}"/>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450D121-50EF-57A1-1A27-A6CD524B8C29}"/>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6E355A46-F167-3C4D-AF74-EC1577F048DD}" type="slidenum">
              <a:rPr lang="en-US" altLang="en-US"/>
              <a:pPr>
                <a:defRPr/>
              </a:pPr>
              <a:t>‹#›</a:t>
            </a:fld>
            <a:endParaRPr lang="en-US" altLang="en-US"/>
          </a:p>
        </p:txBody>
      </p:sp>
    </p:spTree>
    <p:extLst>
      <p:ext uri="{BB962C8B-B14F-4D97-AF65-F5344CB8AC3E}">
        <p14:creationId xmlns:p14="http://schemas.microsoft.com/office/powerpoint/2010/main" val="25380725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37408-6F7F-2B04-8F5F-167145E6C63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C27E86A8-D630-114C-90EB-8A6F0F561782}" type="datetimeFigureOut">
              <a:rPr lang="en-US"/>
              <a:pPr>
                <a:defRPr/>
              </a:pPr>
              <a:t>7/17/23</a:t>
            </a:fld>
            <a:endParaRPr lang="en-US"/>
          </a:p>
        </p:txBody>
      </p:sp>
      <p:sp>
        <p:nvSpPr>
          <p:cNvPr id="5" name="Footer Placeholder 4">
            <a:extLst>
              <a:ext uri="{FF2B5EF4-FFF2-40B4-BE49-F238E27FC236}">
                <a16:creationId xmlns:a16="http://schemas.microsoft.com/office/drawing/2014/main" id="{477342DB-05BA-7CB3-2A52-7244BD768E0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5891DBE-7C8B-6206-134B-1C81959F13A5}"/>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BEAED3BE-CE39-9A4A-88C1-8FF4817AADEF}" type="slidenum">
              <a:rPr lang="en-US" altLang="en-US"/>
              <a:pPr>
                <a:defRPr/>
              </a:pPr>
              <a:t>‹#›</a:t>
            </a:fld>
            <a:endParaRPr lang="en-US" altLang="en-US"/>
          </a:p>
        </p:txBody>
      </p:sp>
    </p:spTree>
    <p:extLst>
      <p:ext uri="{BB962C8B-B14F-4D97-AF65-F5344CB8AC3E}">
        <p14:creationId xmlns:p14="http://schemas.microsoft.com/office/powerpoint/2010/main" val="42007631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61704-13E6-A918-9582-96D763643596}"/>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23854274-881C-294B-94CD-EDAA45E42844}" type="datetimeFigureOut">
              <a:rPr lang="en-US"/>
              <a:pPr>
                <a:defRPr/>
              </a:pPr>
              <a:t>7/17/23</a:t>
            </a:fld>
            <a:endParaRPr lang="en-US"/>
          </a:p>
        </p:txBody>
      </p:sp>
      <p:sp>
        <p:nvSpPr>
          <p:cNvPr id="5" name="Footer Placeholder 4">
            <a:extLst>
              <a:ext uri="{FF2B5EF4-FFF2-40B4-BE49-F238E27FC236}">
                <a16:creationId xmlns:a16="http://schemas.microsoft.com/office/drawing/2014/main" id="{93A65F37-793E-54F0-5E94-F8D168E7D6E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EFF696B5-39C8-4C46-23E8-03C9CC1AC66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BDF28319-E7C0-D84C-88D3-C88BABD8804A}" type="slidenum">
              <a:rPr lang="en-US" altLang="en-US"/>
              <a:pPr>
                <a:defRPr/>
              </a:pPr>
              <a:t>‹#›</a:t>
            </a:fld>
            <a:endParaRPr lang="en-US" altLang="en-US"/>
          </a:p>
        </p:txBody>
      </p:sp>
    </p:spTree>
    <p:extLst>
      <p:ext uri="{BB962C8B-B14F-4D97-AF65-F5344CB8AC3E}">
        <p14:creationId xmlns:p14="http://schemas.microsoft.com/office/powerpoint/2010/main" val="41367916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CEDBEA2-1E65-1848-546D-CF8E8444348C}"/>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5797F9AF-182F-8341-A3CD-E46E3F932553}" type="datetimeFigureOut">
              <a:rPr lang="en-US"/>
              <a:pPr>
                <a:defRPr/>
              </a:pPr>
              <a:t>7/17/23</a:t>
            </a:fld>
            <a:endParaRPr lang="en-US"/>
          </a:p>
        </p:txBody>
      </p:sp>
      <p:sp>
        <p:nvSpPr>
          <p:cNvPr id="5" name="Footer Placeholder 4">
            <a:extLst>
              <a:ext uri="{FF2B5EF4-FFF2-40B4-BE49-F238E27FC236}">
                <a16:creationId xmlns:a16="http://schemas.microsoft.com/office/drawing/2014/main" id="{FD54D6BB-97FE-20AE-F5FC-321D49472314}"/>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B72E9427-2447-4BF1-BBD8-9617D74167ED}"/>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E2822ECE-E127-1E42-9007-F8B969581A68}" type="slidenum">
              <a:rPr lang="en-US" altLang="en-US"/>
              <a:pPr>
                <a:defRPr/>
              </a:pPr>
              <a:t>‹#›</a:t>
            </a:fld>
            <a:endParaRPr lang="en-US" altLang="en-US"/>
          </a:p>
        </p:txBody>
      </p:sp>
    </p:spTree>
    <p:extLst>
      <p:ext uri="{BB962C8B-B14F-4D97-AF65-F5344CB8AC3E}">
        <p14:creationId xmlns:p14="http://schemas.microsoft.com/office/powerpoint/2010/main" val="4063361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5784E-AE9D-7AC0-1E7F-258813E4421C}"/>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AFE7D6AA-6ABF-1741-B083-1F319495BF8B}" type="datetimeFigureOut">
              <a:rPr lang="en-US"/>
              <a:pPr>
                <a:defRPr/>
              </a:pPr>
              <a:t>7/17/23</a:t>
            </a:fld>
            <a:endParaRPr lang="en-US"/>
          </a:p>
        </p:txBody>
      </p:sp>
      <p:sp>
        <p:nvSpPr>
          <p:cNvPr id="5" name="Footer Placeholder 4">
            <a:extLst>
              <a:ext uri="{FF2B5EF4-FFF2-40B4-BE49-F238E27FC236}">
                <a16:creationId xmlns:a16="http://schemas.microsoft.com/office/drawing/2014/main" id="{E3802584-8BC1-E8D3-9552-C4CD8F6539A9}"/>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19A76973-13B8-7758-EE7F-5521EE4AC94C}"/>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99565AC-DA56-2C43-8816-3B8580D5E9E9}" type="slidenum">
              <a:rPr lang="en-US" altLang="en-US"/>
              <a:pPr>
                <a:defRPr/>
              </a:pPr>
              <a:t>‹#›</a:t>
            </a:fld>
            <a:endParaRPr lang="en-US" altLang="en-US"/>
          </a:p>
        </p:txBody>
      </p:sp>
    </p:spTree>
    <p:extLst>
      <p:ext uri="{BB962C8B-B14F-4D97-AF65-F5344CB8AC3E}">
        <p14:creationId xmlns:p14="http://schemas.microsoft.com/office/powerpoint/2010/main" val="36506597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1ADD4E-111D-62CB-EC3A-43440D56A3A7}"/>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8A106EC3-5364-AA44-BCE1-7F5E07AA5E88}" type="datetimeFigureOut">
              <a:rPr lang="en-US"/>
              <a:pPr>
                <a:defRPr/>
              </a:pPr>
              <a:t>7/17/23</a:t>
            </a:fld>
            <a:endParaRPr lang="en-US"/>
          </a:p>
        </p:txBody>
      </p:sp>
      <p:sp>
        <p:nvSpPr>
          <p:cNvPr id="5" name="Footer Placeholder 4">
            <a:extLst>
              <a:ext uri="{FF2B5EF4-FFF2-40B4-BE49-F238E27FC236}">
                <a16:creationId xmlns:a16="http://schemas.microsoft.com/office/drawing/2014/main" id="{820C5D8B-25E2-7B37-C419-3466678E4365}"/>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9CB6570-863F-93E3-A0F6-C9E8E58ACD05}"/>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F62075F-1AE2-5846-9B2A-AE41171D4031}" type="slidenum">
              <a:rPr lang="en-US" altLang="en-US"/>
              <a:pPr>
                <a:defRPr/>
              </a:pPr>
              <a:t>‹#›</a:t>
            </a:fld>
            <a:endParaRPr lang="en-US" altLang="en-US"/>
          </a:p>
        </p:txBody>
      </p:sp>
    </p:spTree>
    <p:extLst>
      <p:ext uri="{BB962C8B-B14F-4D97-AF65-F5344CB8AC3E}">
        <p14:creationId xmlns:p14="http://schemas.microsoft.com/office/powerpoint/2010/main" val="724513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72C5C1-E4E8-75CA-DF2D-E510CC66A1F0}"/>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3C045621-312C-9947-974D-759C80FF54F7}" type="datetimeFigureOut">
              <a:rPr lang="en-US"/>
              <a:pPr>
                <a:defRPr/>
              </a:pPr>
              <a:t>7/17/23</a:t>
            </a:fld>
            <a:endParaRPr lang="en-US"/>
          </a:p>
        </p:txBody>
      </p:sp>
      <p:sp>
        <p:nvSpPr>
          <p:cNvPr id="6" name="Footer Placeholder 5">
            <a:extLst>
              <a:ext uri="{FF2B5EF4-FFF2-40B4-BE49-F238E27FC236}">
                <a16:creationId xmlns:a16="http://schemas.microsoft.com/office/drawing/2014/main" id="{91C5D5EE-0323-0191-4D7F-A2BA3046A779}"/>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10640770-C396-52F7-3B50-6E0728295727}"/>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0BBC333-FFC7-C744-91A5-093BDCB2E0FE}" type="slidenum">
              <a:rPr lang="en-US" altLang="en-US"/>
              <a:pPr>
                <a:defRPr/>
              </a:pPr>
              <a:t>‹#›</a:t>
            </a:fld>
            <a:endParaRPr lang="en-US" altLang="en-US"/>
          </a:p>
        </p:txBody>
      </p:sp>
    </p:spTree>
    <p:extLst>
      <p:ext uri="{BB962C8B-B14F-4D97-AF65-F5344CB8AC3E}">
        <p14:creationId xmlns:p14="http://schemas.microsoft.com/office/powerpoint/2010/main" val="23881495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2C23A19-7637-2A51-90F4-00F88C5CEA88}"/>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4BE2BC8D-B00C-624C-AFB5-8DD700DFCD2B}" type="datetimeFigureOut">
              <a:rPr lang="en-US"/>
              <a:pPr>
                <a:defRPr/>
              </a:pPr>
              <a:t>7/17/23</a:t>
            </a:fld>
            <a:endParaRPr lang="en-US"/>
          </a:p>
        </p:txBody>
      </p:sp>
      <p:sp>
        <p:nvSpPr>
          <p:cNvPr id="8" name="Footer Placeholder 7">
            <a:extLst>
              <a:ext uri="{FF2B5EF4-FFF2-40B4-BE49-F238E27FC236}">
                <a16:creationId xmlns:a16="http://schemas.microsoft.com/office/drawing/2014/main" id="{DAD7790C-7F6E-654C-1847-475B66CF8583}"/>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2DF0E4B4-8C95-0F23-6AE6-72ECFF004309}"/>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B0A31B9-60D9-C845-B2E4-E734EE22840F}" type="slidenum">
              <a:rPr lang="en-US" altLang="en-US"/>
              <a:pPr>
                <a:defRPr/>
              </a:pPr>
              <a:t>‹#›</a:t>
            </a:fld>
            <a:endParaRPr lang="en-US" altLang="en-US"/>
          </a:p>
        </p:txBody>
      </p:sp>
    </p:spTree>
    <p:extLst>
      <p:ext uri="{BB962C8B-B14F-4D97-AF65-F5344CB8AC3E}">
        <p14:creationId xmlns:p14="http://schemas.microsoft.com/office/powerpoint/2010/main" val="35754570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349836E-43A1-A24B-EC9B-8D42FF340241}"/>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98B3D90C-E395-8647-A503-856A150EC461}" type="datetimeFigureOut">
              <a:rPr lang="en-US"/>
              <a:pPr>
                <a:defRPr/>
              </a:pPr>
              <a:t>7/17/23</a:t>
            </a:fld>
            <a:endParaRPr lang="en-US"/>
          </a:p>
        </p:txBody>
      </p:sp>
      <p:sp>
        <p:nvSpPr>
          <p:cNvPr id="4" name="Footer Placeholder 3">
            <a:extLst>
              <a:ext uri="{FF2B5EF4-FFF2-40B4-BE49-F238E27FC236}">
                <a16:creationId xmlns:a16="http://schemas.microsoft.com/office/drawing/2014/main" id="{97CE8C87-0A09-ED04-6D76-49E7C9519E5A}"/>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E81ECAF4-1B8F-A626-583A-F7B7526C2CC6}"/>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4CDB81E-A487-7640-BEE2-EB4E52B7975E}" type="slidenum">
              <a:rPr lang="en-US" altLang="en-US"/>
              <a:pPr>
                <a:defRPr/>
              </a:pPr>
              <a:t>‹#›</a:t>
            </a:fld>
            <a:endParaRPr lang="en-US" altLang="en-US"/>
          </a:p>
        </p:txBody>
      </p:sp>
    </p:spTree>
    <p:extLst>
      <p:ext uri="{BB962C8B-B14F-4D97-AF65-F5344CB8AC3E}">
        <p14:creationId xmlns:p14="http://schemas.microsoft.com/office/powerpoint/2010/main" val="9905079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2C786A-F207-0A67-29CA-3E186805A61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9415FE65-2D09-FA45-A68E-7E5A8167701F}" type="datetimeFigureOut">
              <a:rPr lang="en-US"/>
              <a:pPr>
                <a:defRPr/>
              </a:pPr>
              <a:t>7/17/23</a:t>
            </a:fld>
            <a:endParaRPr lang="en-US"/>
          </a:p>
        </p:txBody>
      </p:sp>
      <p:sp>
        <p:nvSpPr>
          <p:cNvPr id="3" name="Footer Placeholder 2">
            <a:extLst>
              <a:ext uri="{FF2B5EF4-FFF2-40B4-BE49-F238E27FC236}">
                <a16:creationId xmlns:a16="http://schemas.microsoft.com/office/drawing/2014/main" id="{BE4AC0F0-E51D-AF5F-33F3-1CFEC549857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27493072-CC72-E8C8-B525-92B7143BBAC0}"/>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9E8E912-4C2D-E649-8E64-808A7DA3F2F8}" type="slidenum">
              <a:rPr lang="en-US" altLang="en-US"/>
              <a:pPr>
                <a:defRPr/>
              </a:pPr>
              <a:t>‹#›</a:t>
            </a:fld>
            <a:endParaRPr lang="en-US" altLang="en-US"/>
          </a:p>
        </p:txBody>
      </p:sp>
    </p:spTree>
    <p:extLst>
      <p:ext uri="{BB962C8B-B14F-4D97-AF65-F5344CB8AC3E}">
        <p14:creationId xmlns:p14="http://schemas.microsoft.com/office/powerpoint/2010/main" val="32415926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507061C-F254-1482-6361-101D356F852B}"/>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310001AE-6A08-E34E-9701-6DBD20D22598}" type="datetimeFigureOut">
              <a:rPr lang="en-US"/>
              <a:pPr>
                <a:defRPr/>
              </a:pPr>
              <a:t>7/17/23</a:t>
            </a:fld>
            <a:endParaRPr lang="en-US"/>
          </a:p>
        </p:txBody>
      </p:sp>
      <p:sp>
        <p:nvSpPr>
          <p:cNvPr id="6" name="Footer Placeholder 5">
            <a:extLst>
              <a:ext uri="{FF2B5EF4-FFF2-40B4-BE49-F238E27FC236}">
                <a16:creationId xmlns:a16="http://schemas.microsoft.com/office/drawing/2014/main" id="{84BB79D5-C7EC-6CA5-64E6-AD5F75721A17}"/>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DC5EB057-1141-F3A8-A06E-87659110FC2E}"/>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2EDEF5CF-CFE9-EB4D-8ACD-1FCAC0F72164}" type="slidenum">
              <a:rPr lang="en-US" altLang="en-US"/>
              <a:pPr>
                <a:defRPr/>
              </a:pPr>
              <a:t>‹#›</a:t>
            </a:fld>
            <a:endParaRPr lang="en-US" altLang="en-US"/>
          </a:p>
        </p:txBody>
      </p:sp>
    </p:spTree>
    <p:extLst>
      <p:ext uri="{BB962C8B-B14F-4D97-AF65-F5344CB8AC3E}">
        <p14:creationId xmlns:p14="http://schemas.microsoft.com/office/powerpoint/2010/main" val="32698595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42F37F7-F067-899D-812D-ACC24FEFADF1}"/>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F9856500-78B0-EE45-81F5-23CC0886BF64}" type="datetimeFigureOut">
              <a:rPr lang="en-US"/>
              <a:pPr>
                <a:defRPr/>
              </a:pPr>
              <a:t>7/17/23</a:t>
            </a:fld>
            <a:endParaRPr lang="en-US"/>
          </a:p>
        </p:txBody>
      </p:sp>
      <p:sp>
        <p:nvSpPr>
          <p:cNvPr id="6" name="Footer Placeholder 5">
            <a:extLst>
              <a:ext uri="{FF2B5EF4-FFF2-40B4-BE49-F238E27FC236}">
                <a16:creationId xmlns:a16="http://schemas.microsoft.com/office/drawing/2014/main" id="{021D4918-FD52-94EF-CEFC-93D173F3732B}"/>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AF6AAF4D-0D12-2BB5-EE1E-CA32ADC89D68}"/>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F5427E6C-3750-C445-B61A-2D6D1AF11248}" type="slidenum">
              <a:rPr lang="en-US" altLang="en-US"/>
              <a:pPr>
                <a:defRPr/>
              </a:pPr>
              <a:t>‹#›</a:t>
            </a:fld>
            <a:endParaRPr lang="en-US" altLang="en-US"/>
          </a:p>
        </p:txBody>
      </p:sp>
    </p:spTree>
    <p:extLst>
      <p:ext uri="{BB962C8B-B14F-4D97-AF65-F5344CB8AC3E}">
        <p14:creationId xmlns:p14="http://schemas.microsoft.com/office/powerpoint/2010/main" val="5710402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7E85F-C246-01D0-275A-086B0467754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3CB2F9E2-45C5-184F-B674-051DA3CDBE22}" type="datetimeFigureOut">
              <a:rPr lang="en-US"/>
              <a:pPr>
                <a:defRPr/>
              </a:pPr>
              <a:t>7/17/23</a:t>
            </a:fld>
            <a:endParaRPr lang="en-US"/>
          </a:p>
        </p:txBody>
      </p:sp>
      <p:sp>
        <p:nvSpPr>
          <p:cNvPr id="5" name="Footer Placeholder 4">
            <a:extLst>
              <a:ext uri="{FF2B5EF4-FFF2-40B4-BE49-F238E27FC236}">
                <a16:creationId xmlns:a16="http://schemas.microsoft.com/office/drawing/2014/main" id="{765A9435-E567-719A-5EB4-B403C1989887}"/>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45D25F72-AD01-5E4B-CC10-6A1EA9418C64}"/>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D3B50D44-67DD-4549-ABB8-5D366E0A0F33}" type="slidenum">
              <a:rPr lang="en-US" altLang="en-US"/>
              <a:pPr>
                <a:defRPr/>
              </a:pPr>
              <a:t>‹#›</a:t>
            </a:fld>
            <a:endParaRPr lang="en-US" altLang="en-US"/>
          </a:p>
        </p:txBody>
      </p:sp>
    </p:spTree>
    <p:extLst>
      <p:ext uri="{BB962C8B-B14F-4D97-AF65-F5344CB8AC3E}">
        <p14:creationId xmlns:p14="http://schemas.microsoft.com/office/powerpoint/2010/main" val="40759000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31BCD5-2490-66FB-C75C-E494DBA1B7F3}"/>
              </a:ext>
            </a:extLst>
          </p:cNvPr>
          <p:cNvSpPr>
            <a:spLocks noGrp="1"/>
          </p:cNvSpPr>
          <p:nvPr>
            <p:ph type="dt" sz="half" idx="10"/>
          </p:nvPr>
        </p:nvSpPr>
        <p:spPr>
          <a:xfrm>
            <a:off x="609600" y="6356350"/>
            <a:ext cx="2844800" cy="365125"/>
          </a:xfrm>
          <a:prstGeom prst="rect">
            <a:avLst/>
          </a:prstGeom>
        </p:spPr>
        <p:txBody>
          <a:bodyPr/>
          <a:lstStyle>
            <a:lvl1pPr eaLnBrk="1" hangingPunct="1">
              <a:defRPr>
                <a:latin typeface="Arial" charset="0"/>
              </a:defRPr>
            </a:lvl1pPr>
          </a:lstStyle>
          <a:p>
            <a:pPr>
              <a:defRPr/>
            </a:pPr>
            <a:fld id="{7AAAA851-6449-0445-B7D3-FBDBD153DE2A}" type="datetimeFigureOut">
              <a:rPr lang="en-US"/>
              <a:pPr>
                <a:defRPr/>
              </a:pPr>
              <a:t>7/17/23</a:t>
            </a:fld>
            <a:endParaRPr lang="en-US"/>
          </a:p>
        </p:txBody>
      </p:sp>
      <p:sp>
        <p:nvSpPr>
          <p:cNvPr id="5" name="Footer Placeholder 4">
            <a:extLst>
              <a:ext uri="{FF2B5EF4-FFF2-40B4-BE49-F238E27FC236}">
                <a16:creationId xmlns:a16="http://schemas.microsoft.com/office/drawing/2014/main" id="{F8215A71-30A4-B47A-3E36-FD43018FF211}"/>
              </a:ext>
            </a:extLst>
          </p:cNvPr>
          <p:cNvSpPr>
            <a:spLocks noGrp="1"/>
          </p:cNvSpPr>
          <p:nvPr>
            <p:ph type="ftr" sz="quarter" idx="11"/>
          </p:nvPr>
        </p:nvSpPr>
        <p:spPr>
          <a:xfrm>
            <a:off x="4165600" y="6356350"/>
            <a:ext cx="3860800" cy="365125"/>
          </a:xfrm>
          <a:prstGeom prst="rect">
            <a:avLst/>
          </a:prstGeom>
        </p:spPr>
        <p:txBody>
          <a:bodyPr/>
          <a:lstStyle>
            <a:lvl1pPr eaLnBrk="1" hangingPunct="1">
              <a:defRPr>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448AE807-099D-F3A4-B5D0-1BD061B25D69}"/>
              </a:ext>
            </a:extLst>
          </p:cNvPr>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3CE7DCE6-CFB5-DF4F-8102-DD85703A15B0}" type="slidenum">
              <a:rPr lang="en-US" altLang="en-US"/>
              <a:pPr>
                <a:defRPr/>
              </a:pPr>
              <a:t>‹#›</a:t>
            </a:fld>
            <a:endParaRPr lang="en-US" altLang="en-US"/>
          </a:p>
        </p:txBody>
      </p:sp>
    </p:spTree>
    <p:extLst>
      <p:ext uri="{BB962C8B-B14F-4D97-AF65-F5344CB8AC3E}">
        <p14:creationId xmlns:p14="http://schemas.microsoft.com/office/powerpoint/2010/main" val="14498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12FF2E-57A8-2601-7936-779C5C564AD2}"/>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7D0144D2-A644-3A44-A76F-33CB84649961}" type="datetimeFigureOut">
              <a:rPr lang="en-US"/>
              <a:pPr>
                <a:defRPr/>
              </a:pPr>
              <a:t>7/17/23</a:t>
            </a:fld>
            <a:endParaRPr lang="en-US"/>
          </a:p>
        </p:txBody>
      </p:sp>
      <p:sp>
        <p:nvSpPr>
          <p:cNvPr id="5" name="Footer Placeholder 4">
            <a:extLst>
              <a:ext uri="{FF2B5EF4-FFF2-40B4-BE49-F238E27FC236}">
                <a16:creationId xmlns:a16="http://schemas.microsoft.com/office/drawing/2014/main" id="{6EC7DFDE-B7E2-F975-FB16-A6F7F481A9CF}"/>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E52D86E1-16AF-8514-2B66-61199B55D3A0}"/>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FFA8919F-9E8E-B140-93E6-15B3C445A2C3}" type="slidenum">
              <a:rPr lang="en-US" altLang="en-US"/>
              <a:pPr>
                <a:defRPr/>
              </a:pPr>
              <a:t>‹#›</a:t>
            </a:fld>
            <a:endParaRPr lang="en-US" altLang="en-US"/>
          </a:p>
        </p:txBody>
      </p:sp>
      <p:pic>
        <p:nvPicPr>
          <p:cNvPr id="1029" name="Picture 6">
            <a:extLst>
              <a:ext uri="{FF2B5EF4-FFF2-40B4-BE49-F238E27FC236}">
                <a16:creationId xmlns:a16="http://schemas.microsoft.com/office/drawing/2014/main" id="{A18D3C70-57B8-35E1-AF11-2D55015125E5}"/>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4763"/>
            <a:ext cx="1219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 id="2147484099" r:id="rId8"/>
    <p:sldLayoutId id="2147484100" r:id="rId9"/>
    <p:sldLayoutId id="2147484101" r:id="rId10"/>
    <p:sldLayoutId id="214748410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5A1F000A-DCD9-6F2F-CD40-FA3E9897E3A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175"/>
            <a:ext cx="1219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B5C9376-63F9-D964-BA2D-5E0FBA2D4D31}"/>
              </a:ext>
            </a:extLst>
          </p:cNvPr>
          <p:cNvCxnSpPr/>
          <p:nvPr userDrawn="1"/>
        </p:nvCxnSpPr>
        <p:spPr>
          <a:xfrm>
            <a:off x="457200" y="457200"/>
            <a:ext cx="11277600" cy="0"/>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5603" name="Picture 13">
            <a:extLst>
              <a:ext uri="{FF2B5EF4-FFF2-40B4-BE49-F238E27FC236}">
                <a16:creationId xmlns:a16="http://schemas.microsoft.com/office/drawing/2014/main" id="{CC27857B-3720-681C-A24D-3F68E17507B1}"/>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638800"/>
            <a:ext cx="12192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14" r:id="rId1"/>
    <p:sldLayoutId id="2147484115" r:id="rId2"/>
    <p:sldLayoutId id="2147484116" r:id="rId3"/>
    <p:sldLayoutId id="2147484117" r:id="rId4"/>
    <p:sldLayoutId id="2147484118" r:id="rId5"/>
    <p:sldLayoutId id="2147484119" r:id="rId6"/>
    <p:sldLayoutId id="2147484120" r:id="rId7"/>
    <p:sldLayoutId id="2147484121" r:id="rId8"/>
    <p:sldLayoutId id="2147484122" r:id="rId9"/>
    <p:sldLayoutId id="2147484123" r:id="rId10"/>
    <p:sldLayoutId id="214748412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iago.bilo@noa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9.emf"/><Relationship Id="rId5" Type="http://schemas.openxmlformats.org/officeDocument/2006/relationships/image" Target="../media/image100.png"/></Relationships>
</file>

<file path=ppt/slides/_rels/slide8.xml.rels><?xml version="1.0" encoding="UTF-8" standalone="yes"?>
<Relationships xmlns="http://schemas.openxmlformats.org/package/2006/relationships"><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9.emf"/><Relationship Id="rId5" Type="http://schemas.openxmlformats.org/officeDocument/2006/relationships/image" Target="../media/image100.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7"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0.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7"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0.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0.png"/></Relationships>
</file>

<file path=ppt/slides/_rels/slide12.xml.rels><?xml version="1.0" encoding="UTF-8" standalone="yes"?>
<Relationships xmlns="http://schemas.openxmlformats.org/package/2006/relationships"><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14.png"/><Relationship Id="rId5" Type="http://schemas.openxmlformats.org/officeDocument/2006/relationships/image" Target="../media/image130.png"/></Relationships>
</file>

<file path=ppt/slides/_rels/slide13.xml.rels><?xml version="1.0" encoding="UTF-8" standalone="yes"?>
<Relationships xmlns="http://schemas.openxmlformats.org/package/2006/relationships"><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13.png"/><Relationship Id="rId5" Type="http://schemas.openxmlformats.org/officeDocument/2006/relationships/image" Target="../media/image130.pn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13.png"/><Relationship Id="rId5" Type="http://schemas.openxmlformats.org/officeDocument/2006/relationships/image" Target="../media/image130.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13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8.png"/><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image" Target="../media/image13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23.png"/><Relationship Id="rId5" Type="http://schemas.openxmlformats.org/officeDocument/2006/relationships/image" Target="../media/image25.png"/></Relationships>
</file>

<file path=ppt/slides/_rels/slide20.xml.rels><?xml version="1.0" encoding="UTF-8" standalone="yes"?>
<Relationships xmlns="http://schemas.openxmlformats.org/package/2006/relationships"><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23.png"/><Relationship Id="rId5" Type="http://schemas.openxmlformats.org/officeDocument/2006/relationships/image" Target="../media/image25.png"/></Relationships>
</file>

<file path=ppt/slides/_rels/slide21.xml.rels><?xml version="1.0" encoding="UTF-8" standalone="yes"?>
<Relationships xmlns="http://schemas.openxmlformats.org/package/2006/relationships"><Relationship Id="rId7"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23.png"/><Relationship Id="rId5"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a:extLst>
              <a:ext uri="{FF2B5EF4-FFF2-40B4-BE49-F238E27FC236}">
                <a16:creationId xmlns:a16="http://schemas.microsoft.com/office/drawing/2014/main" id="{FBB01A6A-4AB3-6CC3-1556-5AD9F41C564A}"/>
              </a:ext>
            </a:extLst>
          </p:cNvPr>
          <p:cNvSpPr>
            <a:spLocks noGrp="1"/>
          </p:cNvSpPr>
          <p:nvPr>
            <p:ph type="ctrTitle"/>
          </p:nvPr>
        </p:nvSpPr>
        <p:spPr bwMode="auto">
          <a:xfrm>
            <a:off x="2971800" y="2898775"/>
            <a:ext cx="83820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r>
              <a:rPr lang="en-US" altLang="en-US" sz="3600" dirty="0">
                <a:solidFill>
                  <a:schemeClr val="bg1"/>
                </a:solidFill>
                <a:latin typeface="Helvetica" pitchFamily="2" charset="0"/>
              </a:rPr>
              <a:t>Weakening of the AMOC Abyssal Limb in the North Atlantic</a:t>
            </a:r>
          </a:p>
        </p:txBody>
      </p:sp>
      <p:sp>
        <p:nvSpPr>
          <p:cNvPr id="37891" name="Subtitle 2">
            <a:extLst>
              <a:ext uri="{FF2B5EF4-FFF2-40B4-BE49-F238E27FC236}">
                <a16:creationId xmlns:a16="http://schemas.microsoft.com/office/drawing/2014/main" id="{97793787-4A51-7749-05A9-162B73991B89}"/>
              </a:ext>
            </a:extLst>
          </p:cNvPr>
          <p:cNvSpPr>
            <a:spLocks noGrp="1"/>
          </p:cNvSpPr>
          <p:nvPr>
            <p:ph type="subTitle" idx="1"/>
          </p:nvPr>
        </p:nvSpPr>
        <p:spPr bwMode="auto">
          <a:xfrm>
            <a:off x="2971800" y="4501055"/>
            <a:ext cx="6705600" cy="1295400"/>
          </a:xfrm>
          <a:ln>
            <a:miter lim="800000"/>
            <a:headEnd/>
            <a:tailEnd/>
          </a:ln>
        </p:spPr>
        <p:txBody>
          <a:bodyPr vert="horz" wrap="square" lIns="91440" tIns="45720" rIns="91440" bIns="45720" numCol="1" anchor="t" anchorCtr="0" compatLnSpc="1">
            <a:prstTxWarp prst="textNoShape">
              <a:avLst/>
            </a:prstTxWarp>
          </a:bodyPr>
          <a:lstStyle/>
          <a:p>
            <a:pPr algn="l" eaLnBrk="1" hangingPunct="1">
              <a:buFont typeface="Arial" charset="0"/>
              <a:buNone/>
              <a:defRPr/>
            </a:pPr>
            <a:r>
              <a:rPr lang="en-US" sz="2400" dirty="0">
                <a:solidFill>
                  <a:srgbClr val="F7F9F9"/>
                </a:solidFill>
                <a:latin typeface="Helvetica" pitchFamily="34" charset="0"/>
              </a:rPr>
              <a:t>Tiago </a:t>
            </a:r>
            <a:r>
              <a:rPr lang="en-US" sz="2400" dirty="0" err="1">
                <a:solidFill>
                  <a:srgbClr val="F7F9F9"/>
                </a:solidFill>
                <a:latin typeface="Helvetica" pitchFamily="34" charset="0"/>
              </a:rPr>
              <a:t>Carrilho</a:t>
            </a:r>
            <a:r>
              <a:rPr lang="en-US" sz="2400" dirty="0">
                <a:solidFill>
                  <a:srgbClr val="F7F9F9"/>
                </a:solidFill>
                <a:latin typeface="Helvetica" pitchFamily="34" charset="0"/>
              </a:rPr>
              <a:t> </a:t>
            </a:r>
            <a:r>
              <a:rPr lang="en-US" sz="2400" dirty="0" err="1">
                <a:solidFill>
                  <a:srgbClr val="F7F9F9"/>
                </a:solidFill>
                <a:latin typeface="Helvetica" pitchFamily="34" charset="0"/>
              </a:rPr>
              <a:t>Biló</a:t>
            </a:r>
            <a:endParaRPr lang="en-US" sz="2400" dirty="0">
              <a:solidFill>
                <a:srgbClr val="F7F9F9"/>
              </a:solidFill>
              <a:latin typeface="Helvetica" pitchFamily="34" charset="0"/>
            </a:endParaRPr>
          </a:p>
          <a:p>
            <a:pPr algn="l" eaLnBrk="1" hangingPunct="1">
              <a:buFont typeface="Arial" charset="0"/>
              <a:buNone/>
              <a:defRPr/>
            </a:pPr>
            <a:r>
              <a:rPr lang="en-US" sz="2400" dirty="0">
                <a:solidFill>
                  <a:srgbClr val="F7F9F9"/>
                </a:solidFill>
                <a:latin typeface="Helvetica" pitchFamily="34" charset="0"/>
                <a:hlinkClick r:id="rId3">
                  <a:extLst>
                    <a:ext uri="{A12FA001-AC4F-418D-AE19-62706E023703}">
                      <ahyp:hlinkClr xmlns:ahyp="http://schemas.microsoft.com/office/drawing/2018/hyperlinkcolor" val="tx"/>
                    </a:ext>
                  </a:extLst>
                </a:hlinkClick>
              </a:rPr>
              <a:t>tiago.bilo@noaa.gov</a:t>
            </a:r>
            <a:r>
              <a:rPr lang="en-US" sz="3000" dirty="0">
                <a:solidFill>
                  <a:srgbClr val="F7F9F9"/>
                </a:solidFill>
                <a:latin typeface="Helvetica" pitchFamily="34" charset="0"/>
              </a:rPr>
              <a:t>  </a:t>
            </a:r>
          </a:p>
        </p:txBody>
      </p:sp>
      <p:sp>
        <p:nvSpPr>
          <p:cNvPr id="52227" name="Subtitle 2">
            <a:extLst>
              <a:ext uri="{FF2B5EF4-FFF2-40B4-BE49-F238E27FC236}">
                <a16:creationId xmlns:a16="http://schemas.microsoft.com/office/drawing/2014/main" id="{14973C3A-0C65-315D-999D-EB556FA3C712}"/>
              </a:ext>
            </a:extLst>
          </p:cNvPr>
          <p:cNvSpPr txBox="1">
            <a:spLocks/>
          </p:cNvSpPr>
          <p:nvPr/>
        </p:nvSpPr>
        <p:spPr bwMode="auto">
          <a:xfrm>
            <a:off x="3276600" y="6096000"/>
            <a:ext cx="7620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buFont typeface="Arial" panose="020B0604020202020204" pitchFamily="34" charset="0"/>
              <a:buNone/>
            </a:pPr>
            <a:r>
              <a:rPr lang="en-US" altLang="en-US" dirty="0">
                <a:solidFill>
                  <a:schemeClr val="bg1"/>
                </a:solidFill>
                <a:latin typeface="Helvetica" pitchFamily="2" charset="0"/>
              </a:rPr>
              <a:t>AMOC Observation Needs in a Changing Climate</a:t>
            </a:r>
          </a:p>
          <a:p>
            <a:pPr algn="ctr" eaLnBrk="1" hangingPunct="1">
              <a:spcBef>
                <a:spcPct val="20000"/>
              </a:spcBef>
              <a:buFont typeface="Arial" panose="020B0604020202020204" pitchFamily="34" charset="0"/>
              <a:buNone/>
            </a:pPr>
            <a:r>
              <a:rPr lang="en-US" altLang="en-US" dirty="0">
                <a:solidFill>
                  <a:schemeClr val="bg1"/>
                </a:solidFill>
                <a:latin typeface="Helvetica" pitchFamily="2" charset="0"/>
              </a:rPr>
              <a:t>2023 . Hamburg . Germany</a:t>
            </a:r>
          </a:p>
        </p:txBody>
      </p:sp>
      <p:pic>
        <p:nvPicPr>
          <p:cNvPr id="52228" name="Picture 3" descr="Logo&#10;&#10;Description automatically generated">
            <a:extLst>
              <a:ext uri="{FF2B5EF4-FFF2-40B4-BE49-F238E27FC236}">
                <a16:creationId xmlns:a16="http://schemas.microsoft.com/office/drawing/2014/main" id="{D6652D15-1D82-C160-6C89-FDFCB150DB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5786438"/>
            <a:ext cx="99695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descr="Logo&#10;&#10;Description automatically generated">
            <a:extLst>
              <a:ext uri="{FF2B5EF4-FFF2-40B4-BE49-F238E27FC236}">
                <a16:creationId xmlns:a16="http://schemas.microsoft.com/office/drawing/2014/main" id="{F82D8B56-6E66-C68B-8017-C454F91EBD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371600"/>
            <a:ext cx="10033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7" descr="A picture containing logo&#10;&#10;Description automatically generated">
            <a:extLst>
              <a:ext uri="{FF2B5EF4-FFF2-40B4-BE49-F238E27FC236}">
                <a16:creationId xmlns:a16="http://schemas.microsoft.com/office/drawing/2014/main" id="{F3260322-0FAF-C439-42B1-F10025C28A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788" y="4495800"/>
            <a:ext cx="987425"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a:extLst>
              <a:ext uri="{FF2B5EF4-FFF2-40B4-BE49-F238E27FC236}">
                <a16:creationId xmlns:a16="http://schemas.microsoft.com/office/drawing/2014/main" id="{3099F246-7743-D341-FCF7-3061C9221B29}"/>
              </a:ext>
            </a:extLst>
          </p:cNvPr>
          <p:cNvSpPr txBox="1">
            <a:spLocks/>
          </p:cNvSpPr>
          <p:nvPr/>
        </p:nvSpPr>
        <p:spPr bwMode="auto">
          <a:xfrm>
            <a:off x="3276600" y="92075"/>
            <a:ext cx="8915400" cy="1295400"/>
          </a:xfrm>
          <a:prstGeom prst="rect">
            <a:avLst/>
          </a:prstGeom>
          <a:ln>
            <a:miter lim="800000"/>
            <a:headEnd/>
            <a:tailEnd/>
          </a:ln>
        </p:spPr>
        <p:txBody>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rtl="0">
              <a:spcBef>
                <a:spcPts val="0"/>
              </a:spcBef>
              <a:spcAft>
                <a:spcPts val="0"/>
              </a:spcAft>
            </a:pPr>
            <a:r>
              <a:rPr lang="en-US" sz="1800" dirty="0">
                <a:solidFill>
                  <a:srgbClr val="F7F9F9"/>
                </a:solidFill>
                <a:latin typeface="Helvetica" pitchFamily="34" charset="0"/>
              </a:rPr>
              <a:t>Funding: </a:t>
            </a:r>
            <a:r>
              <a:rPr lang="en-US" sz="1800" dirty="0" err="1">
                <a:solidFill>
                  <a:srgbClr val="F7F9F9"/>
                </a:solidFill>
                <a:latin typeface="Helvetica" pitchFamily="34" charset="0"/>
              </a:rPr>
              <a:t>DeepT</a:t>
            </a:r>
            <a:r>
              <a:rPr lang="en-US" sz="1800" dirty="0">
                <a:solidFill>
                  <a:srgbClr val="F7F9F9"/>
                </a:solidFill>
                <a:latin typeface="Helvetica" pitchFamily="34" charset="0"/>
              </a:rPr>
              <a:t> award </a:t>
            </a:r>
            <a:r>
              <a:rPr lang="en-US" sz="1800" i="0" u="none" strike="noStrike" dirty="0">
                <a:solidFill>
                  <a:srgbClr val="F7F9F9"/>
                </a:solidFill>
                <a:effectLst/>
                <a:latin typeface="Helvetica" pitchFamily="2" charset="0"/>
              </a:rPr>
              <a:t>NOAA-OAR-CPO-2021-2006389</a:t>
            </a:r>
            <a:endParaRPr lang="en-US" sz="1100" dirty="0">
              <a:solidFill>
                <a:srgbClr val="F7F9F9"/>
              </a:solidFill>
              <a:effectLst/>
              <a:latin typeface="Helvetica" pitchFamily="2" charset="0"/>
            </a:endParaRPr>
          </a:p>
          <a:p>
            <a:pPr algn="l" eaLnBrk="1" hangingPunct="1">
              <a:buFont typeface="Arial" charset="0"/>
              <a:buNone/>
              <a:defRPr/>
            </a:pPr>
            <a:endParaRPr lang="en-US" sz="1800" dirty="0">
              <a:solidFill>
                <a:srgbClr val="F7F9F9"/>
              </a:solidFill>
              <a:latin typeface="Helvetica" pitchFamily="34" charset="0"/>
            </a:endParaRPr>
          </a:p>
          <a:p>
            <a:pPr algn="l" eaLnBrk="1" hangingPunct="1">
              <a:buFont typeface="Arial" charset="0"/>
              <a:buNone/>
              <a:defRPr/>
            </a:pPr>
            <a:r>
              <a:rPr lang="en-US" sz="1800" dirty="0">
                <a:solidFill>
                  <a:srgbClr val="F7F9F9"/>
                </a:solidFill>
                <a:latin typeface="Helvetica" pitchFamily="34" charset="0"/>
              </a:rPr>
              <a:t>Collaborators: </a:t>
            </a:r>
            <a:r>
              <a:rPr lang="en-US" sz="1800" dirty="0" err="1">
                <a:solidFill>
                  <a:srgbClr val="F7F9F9"/>
                </a:solidFill>
                <a:latin typeface="Helvetica" pitchFamily="34" charset="0"/>
              </a:rPr>
              <a:t>Renellys</a:t>
            </a:r>
            <a:r>
              <a:rPr lang="en-US" sz="1800" dirty="0">
                <a:solidFill>
                  <a:srgbClr val="F7F9F9"/>
                </a:solidFill>
                <a:latin typeface="Helvetica" pitchFamily="34" charset="0"/>
              </a:rPr>
              <a:t> Perez, </a:t>
            </a:r>
            <a:r>
              <a:rPr lang="en-US" sz="1800" dirty="0" err="1">
                <a:solidFill>
                  <a:srgbClr val="F7F9F9"/>
                </a:solidFill>
                <a:latin typeface="Helvetica" pitchFamily="34" charset="0"/>
              </a:rPr>
              <a:t>Shenfu</a:t>
            </a:r>
            <a:r>
              <a:rPr lang="en-US" sz="1800" dirty="0">
                <a:solidFill>
                  <a:srgbClr val="F7F9F9"/>
                </a:solidFill>
                <a:latin typeface="Helvetica" pitchFamily="34" charset="0"/>
              </a:rPr>
              <a:t> Dong, William Johns, </a:t>
            </a:r>
            <a:r>
              <a:rPr lang="en-US" sz="1800" dirty="0" err="1">
                <a:solidFill>
                  <a:srgbClr val="F7F9F9"/>
                </a:solidFill>
                <a:latin typeface="Helvetica" pitchFamily="34" charset="0"/>
              </a:rPr>
              <a:t>Torsten</a:t>
            </a:r>
            <a:r>
              <a:rPr lang="en-US" sz="1800" dirty="0">
                <a:solidFill>
                  <a:srgbClr val="F7F9F9"/>
                </a:solidFill>
                <a:latin typeface="Helvetica" pitchFamily="34" charset="0"/>
              </a:rPr>
              <a:t> </a:t>
            </a:r>
            <a:r>
              <a:rPr lang="en-US" sz="1800" dirty="0" err="1">
                <a:solidFill>
                  <a:srgbClr val="F7F9F9"/>
                </a:solidFill>
                <a:latin typeface="Helvetica" pitchFamily="34" charset="0"/>
              </a:rPr>
              <a:t>Kanzow</a:t>
            </a:r>
            <a:endParaRPr lang="en-US" sz="1800" dirty="0">
              <a:solidFill>
                <a:srgbClr val="F7F9F9"/>
              </a:solidFill>
              <a:latin typeface="Helvetica" pitchFamily="34" charset="0"/>
            </a:endParaRPr>
          </a:p>
          <a:p>
            <a:pPr algn="l" eaLnBrk="1" hangingPunct="1">
              <a:buFont typeface="Arial" charset="0"/>
              <a:buNone/>
              <a:defRPr/>
            </a:pPr>
            <a:endParaRPr lang="en-US" sz="1800" dirty="0">
              <a:solidFill>
                <a:srgbClr val="F7F9F9"/>
              </a:solidFill>
              <a:latin typeface="Helvetica" pitchFamily="34" charset="0"/>
            </a:endParaRPr>
          </a:p>
        </p:txBody>
      </p:sp>
      <p:sp>
        <p:nvSpPr>
          <p:cNvPr id="2" name="TextBox 1">
            <a:extLst>
              <a:ext uri="{FF2B5EF4-FFF2-40B4-BE49-F238E27FC236}">
                <a16:creationId xmlns:a16="http://schemas.microsoft.com/office/drawing/2014/main" id="{7C5E5FFA-6A5F-DB21-9FE1-C40D714FC33D}"/>
              </a:ext>
            </a:extLst>
          </p:cNvPr>
          <p:cNvSpPr txBox="1"/>
          <p:nvPr/>
        </p:nvSpPr>
        <p:spPr>
          <a:xfrm>
            <a:off x="9396604" y="3753247"/>
            <a:ext cx="2999991" cy="615553"/>
          </a:xfrm>
          <a:prstGeom prst="rect">
            <a:avLst/>
          </a:prstGeom>
          <a:noFill/>
        </p:spPr>
        <p:txBody>
          <a:bodyPr wrap="square" rtlCol="0">
            <a:spAutoFit/>
          </a:bodyPr>
          <a:lstStyle/>
          <a:p>
            <a:pPr algn="ctr"/>
            <a:r>
              <a:rPr lang="en-US" sz="1600" b="1" dirty="0">
                <a:solidFill>
                  <a:srgbClr val="F7F9F9"/>
                </a:solidFill>
              </a:rPr>
              <a:t>Under Review In Nature Geoscience</a:t>
            </a:r>
            <a:r>
              <a:rPr lang="en-US" dirty="0"/>
              <a:t> </a:t>
            </a: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777"/>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sp>
        <p:nvSpPr>
          <p:cNvPr id="5" name="Title 1">
            <a:extLst>
              <a:ext uri="{FF2B5EF4-FFF2-40B4-BE49-F238E27FC236}">
                <a16:creationId xmlns:a16="http://schemas.microsoft.com/office/drawing/2014/main" id="{D705A5E0-753B-15C7-AA30-03DEBA0A8029}"/>
              </a:ext>
            </a:extLst>
          </p:cNvPr>
          <p:cNvSpPr txBox="1">
            <a:spLocks/>
          </p:cNvSpPr>
          <p:nvPr/>
        </p:nvSpPr>
        <p:spPr>
          <a:xfrm>
            <a:off x="356305" y="410031"/>
            <a:ext cx="11582400"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 since the 1980s</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777"/>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sp>
        <p:nvSpPr>
          <p:cNvPr id="5" name="Title 1">
            <a:extLst>
              <a:ext uri="{FF2B5EF4-FFF2-40B4-BE49-F238E27FC236}">
                <a16:creationId xmlns:a16="http://schemas.microsoft.com/office/drawing/2014/main" id="{D705A5E0-753B-15C7-AA30-03DEBA0A8029}"/>
              </a:ext>
            </a:extLst>
          </p:cNvPr>
          <p:cNvSpPr txBox="1">
            <a:spLocks/>
          </p:cNvSpPr>
          <p:nvPr/>
        </p:nvSpPr>
        <p:spPr>
          <a:xfrm>
            <a:off x="356305" y="410031"/>
            <a:ext cx="11582400"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 since the 1980s</a:t>
            </a:r>
          </a:p>
        </p:txBody>
      </p:sp>
      <p:grpSp>
        <p:nvGrpSpPr>
          <p:cNvPr id="15" name="Group 14">
            <a:extLst>
              <a:ext uri="{FF2B5EF4-FFF2-40B4-BE49-F238E27FC236}">
                <a16:creationId xmlns:a16="http://schemas.microsoft.com/office/drawing/2014/main" id="{1BC75CB3-8DE5-8900-40E9-E7EA47432241}"/>
              </a:ext>
            </a:extLst>
          </p:cNvPr>
          <p:cNvGrpSpPr/>
          <p:nvPr/>
        </p:nvGrpSpPr>
        <p:grpSpPr>
          <a:xfrm>
            <a:off x="356305" y="1576154"/>
            <a:ext cx="10215230" cy="4435292"/>
            <a:chOff x="356305" y="1576154"/>
            <a:chExt cx="10215230" cy="4435292"/>
          </a:xfrm>
        </p:grpSpPr>
        <p:grpSp>
          <p:nvGrpSpPr>
            <p:cNvPr id="13" name="Group 12">
              <a:extLst>
                <a:ext uri="{FF2B5EF4-FFF2-40B4-BE49-F238E27FC236}">
                  <a16:creationId xmlns:a16="http://schemas.microsoft.com/office/drawing/2014/main" id="{85C8198B-BD97-506B-4A96-5E0F4E207315}"/>
                </a:ext>
              </a:extLst>
            </p:cNvPr>
            <p:cNvGrpSpPr/>
            <p:nvPr/>
          </p:nvGrpSpPr>
          <p:grpSpPr>
            <a:xfrm>
              <a:off x="1620464" y="1892409"/>
              <a:ext cx="8951071" cy="4119037"/>
              <a:chOff x="1981200" y="1629231"/>
              <a:chExt cx="8951071" cy="4119037"/>
            </a:xfrm>
          </p:grpSpPr>
          <p:grpSp>
            <p:nvGrpSpPr>
              <p:cNvPr id="11" name="Group 10">
                <a:extLst>
                  <a:ext uri="{FF2B5EF4-FFF2-40B4-BE49-F238E27FC236}">
                    <a16:creationId xmlns:a16="http://schemas.microsoft.com/office/drawing/2014/main" id="{4AC180B8-60A5-450B-02C5-6D7880CAEDE7}"/>
                  </a:ext>
                </a:extLst>
              </p:cNvPr>
              <p:cNvGrpSpPr/>
              <p:nvPr/>
            </p:nvGrpSpPr>
            <p:grpSpPr>
              <a:xfrm>
                <a:off x="1981200" y="1629231"/>
                <a:ext cx="8699941" cy="4016042"/>
                <a:chOff x="1981200" y="1629231"/>
                <a:chExt cx="8699941" cy="4016042"/>
              </a:xfrm>
            </p:grpSpPr>
            <p:pic>
              <p:nvPicPr>
                <p:cNvPr id="9" name="Picture 8" descr="A map of the world&#10;&#10;Description automatically generated">
                  <a:extLst>
                    <a:ext uri="{FF2B5EF4-FFF2-40B4-BE49-F238E27FC236}">
                      <a16:creationId xmlns:a16="http://schemas.microsoft.com/office/drawing/2014/main" id="{54ECEBEB-EB91-2CDE-AF07-0B0EDB102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1629231"/>
                  <a:ext cx="8699941" cy="4016042"/>
                </a:xfrm>
                <a:prstGeom prst="rect">
                  <a:avLst/>
                </a:prstGeom>
              </p:spPr>
            </p:pic>
            <p:sp>
              <p:nvSpPr>
                <p:cNvPr id="10" name="Rectangle 9">
                  <a:extLst>
                    <a:ext uri="{FF2B5EF4-FFF2-40B4-BE49-F238E27FC236}">
                      <a16:creationId xmlns:a16="http://schemas.microsoft.com/office/drawing/2014/main" id="{82B8550D-81D2-0CF5-2D41-46600A603090}"/>
                    </a:ext>
                  </a:extLst>
                </p:cNvPr>
                <p:cNvSpPr/>
                <p:nvPr/>
              </p:nvSpPr>
              <p:spPr>
                <a:xfrm>
                  <a:off x="9974317" y="5228769"/>
                  <a:ext cx="304800" cy="38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9E9A7CEA-D807-121F-5E41-3F4B961B05C4}"/>
                  </a:ext>
                </a:extLst>
              </p:cNvPr>
              <p:cNvSpPr txBox="1"/>
              <p:nvPr/>
            </p:nvSpPr>
            <p:spPr>
              <a:xfrm>
                <a:off x="9016362" y="5471269"/>
                <a:ext cx="1915909" cy="276999"/>
              </a:xfrm>
              <a:prstGeom prst="rect">
                <a:avLst/>
              </a:prstGeom>
              <a:noFill/>
            </p:spPr>
            <p:txBody>
              <a:bodyPr wrap="none" rtlCol="0">
                <a:spAutoFit/>
              </a:bodyPr>
              <a:lstStyle/>
              <a:p>
                <a:r>
                  <a:rPr lang="en-US" sz="1200" dirty="0" err="1"/>
                  <a:t>Purkey</a:t>
                </a:r>
                <a:r>
                  <a:rPr lang="en-US" sz="1200" dirty="0"/>
                  <a:t> &amp; Johnson (2010)</a:t>
                </a:r>
              </a:p>
            </p:txBody>
          </p:sp>
        </p:grpSp>
        <p:sp>
          <p:nvSpPr>
            <p:cNvPr id="14" name="TextBox 13">
              <a:extLst>
                <a:ext uri="{FF2B5EF4-FFF2-40B4-BE49-F238E27FC236}">
                  <a16:creationId xmlns:a16="http://schemas.microsoft.com/office/drawing/2014/main" id="{E9DA3FC7-7FE1-032A-A1D4-38698451903E}"/>
                </a:ext>
              </a:extLst>
            </p:cNvPr>
            <p:cNvSpPr txBox="1"/>
            <p:nvPr/>
          </p:nvSpPr>
          <p:spPr>
            <a:xfrm>
              <a:off x="356305" y="1576154"/>
              <a:ext cx="4705199" cy="369332"/>
            </a:xfrm>
            <a:prstGeom prst="rect">
              <a:avLst/>
            </a:prstGeom>
            <a:noFill/>
          </p:spPr>
          <p:txBody>
            <a:bodyPr wrap="none" rtlCol="0">
              <a:spAutoFit/>
            </a:bodyPr>
            <a:lstStyle/>
            <a:p>
              <a:r>
                <a:rPr lang="en-US" dirty="0"/>
                <a:t>Abyssal Heat Content Trends (~1990-2010)</a:t>
              </a:r>
            </a:p>
          </p:txBody>
        </p:sp>
      </p:grpSp>
    </p:spTree>
    <p:extLst>
      <p:ext uri="{BB962C8B-B14F-4D97-AF65-F5344CB8AC3E}">
        <p14:creationId xmlns:p14="http://schemas.microsoft.com/office/powerpoint/2010/main" val="245110964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sp>
        <p:nvSpPr>
          <p:cNvPr id="5" name="Title 1">
            <a:extLst>
              <a:ext uri="{FF2B5EF4-FFF2-40B4-BE49-F238E27FC236}">
                <a16:creationId xmlns:a16="http://schemas.microsoft.com/office/drawing/2014/main" id="{D705A5E0-753B-15C7-AA30-03DEBA0A8029}"/>
              </a:ext>
            </a:extLst>
          </p:cNvPr>
          <p:cNvSpPr txBox="1">
            <a:spLocks/>
          </p:cNvSpPr>
          <p:nvPr/>
        </p:nvSpPr>
        <p:spPr>
          <a:xfrm>
            <a:off x="356305" y="304800"/>
            <a:ext cx="11582400"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 since the 1980s</a:t>
            </a:r>
          </a:p>
        </p:txBody>
      </p:sp>
      <p:pic>
        <p:nvPicPr>
          <p:cNvPr id="9" name="Picture 8" descr="A map of the world&#10;&#10;Description automatically generated">
            <a:extLst>
              <a:ext uri="{FF2B5EF4-FFF2-40B4-BE49-F238E27FC236}">
                <a16:creationId xmlns:a16="http://schemas.microsoft.com/office/drawing/2014/main" id="{54ECEBEB-EB91-2CDE-AF07-0B0EDB102072}"/>
              </a:ext>
            </a:extLst>
          </p:cNvPr>
          <p:cNvPicPr>
            <a:picLocks noChangeAspect="1"/>
          </p:cNvPicPr>
          <p:nvPr/>
        </p:nvPicPr>
        <p:blipFill rotWithShape="1">
          <a:blip r:embed="rId3">
            <a:extLst>
              <a:ext uri="{28A0092B-C50C-407E-A947-70E740481C1C}">
                <a14:useLocalDpi xmlns:a14="http://schemas.microsoft.com/office/drawing/2010/main" val="0"/>
              </a:ext>
            </a:extLst>
          </a:blip>
          <a:srcRect r="67826"/>
          <a:stretch/>
        </p:blipFill>
        <p:spPr>
          <a:xfrm>
            <a:off x="29142" y="1470286"/>
            <a:ext cx="2895600" cy="4154443"/>
          </a:xfrm>
          <a:prstGeom prst="rect">
            <a:avLst/>
          </a:prstGeom>
        </p:spPr>
      </p:pic>
      <p:pic>
        <p:nvPicPr>
          <p:cNvPr id="3" name="Picture 2" descr="A graph of different types of weather&#10;&#10;Description automatically generated">
            <a:extLst>
              <a:ext uri="{FF2B5EF4-FFF2-40B4-BE49-F238E27FC236}">
                <a16:creationId xmlns:a16="http://schemas.microsoft.com/office/drawing/2014/main" id="{D456DF7D-10DD-641C-0226-076F07767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0578" y="1470286"/>
            <a:ext cx="6640558" cy="4590814"/>
          </a:xfrm>
          <a:prstGeom prst="rect">
            <a:avLst/>
          </a:prstGeom>
        </p:spPr>
      </p:pic>
      <p:sp>
        <p:nvSpPr>
          <p:cNvPr id="4" name="TextBox 3">
            <a:extLst>
              <a:ext uri="{FF2B5EF4-FFF2-40B4-BE49-F238E27FC236}">
                <a16:creationId xmlns:a16="http://schemas.microsoft.com/office/drawing/2014/main" id="{811A3BE5-007C-12FA-B5B5-B98373E94C74}"/>
              </a:ext>
            </a:extLst>
          </p:cNvPr>
          <p:cNvSpPr txBox="1"/>
          <p:nvPr/>
        </p:nvSpPr>
        <p:spPr>
          <a:xfrm>
            <a:off x="9590291" y="5791200"/>
            <a:ext cx="1915909" cy="276999"/>
          </a:xfrm>
          <a:prstGeom prst="rect">
            <a:avLst/>
          </a:prstGeom>
          <a:noFill/>
        </p:spPr>
        <p:txBody>
          <a:bodyPr wrap="none" rtlCol="0">
            <a:spAutoFit/>
          </a:bodyPr>
          <a:lstStyle/>
          <a:p>
            <a:r>
              <a:rPr lang="en-US" sz="1200" dirty="0" err="1"/>
              <a:t>Purkey</a:t>
            </a:r>
            <a:r>
              <a:rPr lang="en-US" sz="1200" dirty="0"/>
              <a:t> &amp; Johnson (2012)</a:t>
            </a:r>
          </a:p>
        </p:txBody>
      </p:sp>
      <p:sp>
        <p:nvSpPr>
          <p:cNvPr id="7" name="TextBox 6">
            <a:extLst>
              <a:ext uri="{FF2B5EF4-FFF2-40B4-BE49-F238E27FC236}">
                <a16:creationId xmlns:a16="http://schemas.microsoft.com/office/drawing/2014/main" id="{FDE86CFE-BE96-8952-87B1-227145CF2607}"/>
              </a:ext>
            </a:extLst>
          </p:cNvPr>
          <p:cNvSpPr txBox="1"/>
          <p:nvPr/>
        </p:nvSpPr>
        <p:spPr>
          <a:xfrm>
            <a:off x="6048414" y="1111592"/>
            <a:ext cx="2864887" cy="369332"/>
          </a:xfrm>
          <a:prstGeom prst="rect">
            <a:avLst/>
          </a:prstGeom>
          <a:noFill/>
        </p:spPr>
        <p:txBody>
          <a:bodyPr wrap="none" rtlCol="0">
            <a:spAutoFit/>
          </a:bodyPr>
          <a:lstStyle/>
          <a:p>
            <a:r>
              <a:rPr lang="en-US" dirty="0"/>
              <a:t>AABW volumetric change</a:t>
            </a:r>
          </a:p>
        </p:txBody>
      </p:sp>
    </p:spTree>
    <p:extLst>
      <p:ext uri="{BB962C8B-B14F-4D97-AF65-F5344CB8AC3E}">
        <p14:creationId xmlns:p14="http://schemas.microsoft.com/office/powerpoint/2010/main" val="374363794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sp>
        <p:nvSpPr>
          <p:cNvPr id="5" name="Title 1">
            <a:extLst>
              <a:ext uri="{FF2B5EF4-FFF2-40B4-BE49-F238E27FC236}">
                <a16:creationId xmlns:a16="http://schemas.microsoft.com/office/drawing/2014/main" id="{D705A5E0-753B-15C7-AA30-03DEBA0A8029}"/>
              </a:ext>
            </a:extLst>
          </p:cNvPr>
          <p:cNvSpPr txBox="1">
            <a:spLocks/>
          </p:cNvSpPr>
          <p:nvPr/>
        </p:nvSpPr>
        <p:spPr>
          <a:xfrm>
            <a:off x="356305" y="304800"/>
            <a:ext cx="11582400"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 since the 1980s</a:t>
            </a:r>
          </a:p>
        </p:txBody>
      </p:sp>
      <p:pic>
        <p:nvPicPr>
          <p:cNvPr id="9" name="Picture 8" descr="A map of the world&#10;&#10;Description automatically generated">
            <a:extLst>
              <a:ext uri="{FF2B5EF4-FFF2-40B4-BE49-F238E27FC236}">
                <a16:creationId xmlns:a16="http://schemas.microsoft.com/office/drawing/2014/main" id="{54ECEBEB-EB91-2CDE-AF07-0B0EDB102072}"/>
              </a:ext>
            </a:extLst>
          </p:cNvPr>
          <p:cNvPicPr>
            <a:picLocks noChangeAspect="1"/>
          </p:cNvPicPr>
          <p:nvPr/>
        </p:nvPicPr>
        <p:blipFill rotWithShape="1">
          <a:blip r:embed="rId3">
            <a:extLst>
              <a:ext uri="{28A0092B-C50C-407E-A947-70E740481C1C}">
                <a14:useLocalDpi xmlns:a14="http://schemas.microsoft.com/office/drawing/2010/main" val="0"/>
              </a:ext>
            </a:extLst>
          </a:blip>
          <a:srcRect r="67826"/>
          <a:stretch/>
        </p:blipFill>
        <p:spPr>
          <a:xfrm>
            <a:off x="29142" y="1470286"/>
            <a:ext cx="2895600" cy="4154443"/>
          </a:xfrm>
          <a:prstGeom prst="rect">
            <a:avLst/>
          </a:prstGeom>
        </p:spPr>
      </p:pic>
      <p:pic>
        <p:nvPicPr>
          <p:cNvPr id="3" name="Picture 2" descr="A graph of different types of weather&#10;&#10;Description automatically generated">
            <a:extLst>
              <a:ext uri="{FF2B5EF4-FFF2-40B4-BE49-F238E27FC236}">
                <a16:creationId xmlns:a16="http://schemas.microsoft.com/office/drawing/2014/main" id="{D456DF7D-10DD-641C-0226-076F07767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0578" y="1470286"/>
            <a:ext cx="6640558" cy="4590814"/>
          </a:xfrm>
          <a:prstGeom prst="rect">
            <a:avLst/>
          </a:prstGeom>
        </p:spPr>
      </p:pic>
      <p:sp>
        <p:nvSpPr>
          <p:cNvPr id="4" name="TextBox 3">
            <a:extLst>
              <a:ext uri="{FF2B5EF4-FFF2-40B4-BE49-F238E27FC236}">
                <a16:creationId xmlns:a16="http://schemas.microsoft.com/office/drawing/2014/main" id="{811A3BE5-007C-12FA-B5B5-B98373E94C74}"/>
              </a:ext>
            </a:extLst>
          </p:cNvPr>
          <p:cNvSpPr txBox="1"/>
          <p:nvPr/>
        </p:nvSpPr>
        <p:spPr>
          <a:xfrm>
            <a:off x="9590291" y="5791200"/>
            <a:ext cx="1915909" cy="276999"/>
          </a:xfrm>
          <a:prstGeom prst="rect">
            <a:avLst/>
          </a:prstGeom>
          <a:noFill/>
        </p:spPr>
        <p:txBody>
          <a:bodyPr wrap="none" rtlCol="0">
            <a:spAutoFit/>
          </a:bodyPr>
          <a:lstStyle/>
          <a:p>
            <a:r>
              <a:rPr lang="en-US" sz="1200" dirty="0" err="1"/>
              <a:t>Purkey</a:t>
            </a:r>
            <a:r>
              <a:rPr lang="en-US" sz="1200" dirty="0"/>
              <a:t> &amp; Johnson (2012)</a:t>
            </a:r>
          </a:p>
        </p:txBody>
      </p:sp>
      <p:sp>
        <p:nvSpPr>
          <p:cNvPr id="7" name="TextBox 6">
            <a:extLst>
              <a:ext uri="{FF2B5EF4-FFF2-40B4-BE49-F238E27FC236}">
                <a16:creationId xmlns:a16="http://schemas.microsoft.com/office/drawing/2014/main" id="{FDE86CFE-BE96-8952-87B1-227145CF2607}"/>
              </a:ext>
            </a:extLst>
          </p:cNvPr>
          <p:cNvSpPr txBox="1"/>
          <p:nvPr/>
        </p:nvSpPr>
        <p:spPr>
          <a:xfrm>
            <a:off x="6048414" y="1111592"/>
            <a:ext cx="2864887" cy="369332"/>
          </a:xfrm>
          <a:prstGeom prst="rect">
            <a:avLst/>
          </a:prstGeom>
          <a:noFill/>
        </p:spPr>
        <p:txBody>
          <a:bodyPr wrap="none" rtlCol="0">
            <a:spAutoFit/>
          </a:bodyPr>
          <a:lstStyle/>
          <a:p>
            <a:r>
              <a:rPr lang="en-US" dirty="0"/>
              <a:t>AABW volumetric change</a:t>
            </a:r>
          </a:p>
        </p:txBody>
      </p:sp>
      <p:sp>
        <p:nvSpPr>
          <p:cNvPr id="8" name="Rectangle 7">
            <a:extLst>
              <a:ext uri="{FF2B5EF4-FFF2-40B4-BE49-F238E27FC236}">
                <a16:creationId xmlns:a16="http://schemas.microsoft.com/office/drawing/2014/main" id="{06A97131-9EB9-81A0-005B-BA536052B252}"/>
              </a:ext>
            </a:extLst>
          </p:cNvPr>
          <p:cNvSpPr/>
          <p:nvPr/>
        </p:nvSpPr>
        <p:spPr>
          <a:xfrm>
            <a:off x="4469790" y="1480924"/>
            <a:ext cx="2235810" cy="4580176"/>
          </a:xfrm>
          <a:prstGeom prst="rect">
            <a:avLst/>
          </a:prstGeom>
          <a:noFill/>
          <a:ln w="130175">
            <a:solidFill>
              <a:srgbClr val="007E3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56FC19AD-D062-5721-5289-40F2C94329D0}"/>
              </a:ext>
            </a:extLst>
          </p:cNvPr>
          <p:cNvCxnSpPr>
            <a:cxnSpLocks/>
          </p:cNvCxnSpPr>
          <p:nvPr/>
        </p:nvCxnSpPr>
        <p:spPr>
          <a:xfrm flipV="1">
            <a:off x="2590800" y="3739289"/>
            <a:ext cx="1569778" cy="375511"/>
          </a:xfrm>
          <a:prstGeom prst="straightConnector1">
            <a:avLst/>
          </a:prstGeom>
          <a:ln w="130175">
            <a:solidFill>
              <a:srgbClr val="007E3C"/>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26772F8-FC97-CF76-26C8-5CBC1B41B651}"/>
              </a:ext>
            </a:extLst>
          </p:cNvPr>
          <p:cNvSpPr/>
          <p:nvPr/>
        </p:nvSpPr>
        <p:spPr>
          <a:xfrm>
            <a:off x="1417378" y="3352800"/>
            <a:ext cx="1219200" cy="2083905"/>
          </a:xfrm>
          <a:prstGeom prst="rect">
            <a:avLst/>
          </a:prstGeom>
          <a:noFill/>
          <a:ln w="130175">
            <a:solidFill>
              <a:srgbClr val="007E3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264041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 </a:t>
            </a:r>
          </a:p>
        </p:txBody>
      </p:sp>
      <p:sp>
        <p:nvSpPr>
          <p:cNvPr id="5" name="Title 1">
            <a:extLst>
              <a:ext uri="{FF2B5EF4-FFF2-40B4-BE49-F238E27FC236}">
                <a16:creationId xmlns:a16="http://schemas.microsoft.com/office/drawing/2014/main" id="{D705A5E0-753B-15C7-AA30-03DEBA0A8029}"/>
              </a:ext>
            </a:extLst>
          </p:cNvPr>
          <p:cNvSpPr txBox="1">
            <a:spLocks/>
          </p:cNvSpPr>
          <p:nvPr/>
        </p:nvSpPr>
        <p:spPr>
          <a:xfrm>
            <a:off x="356305" y="304800"/>
            <a:ext cx="11582400" cy="1219200"/>
          </a:xfrm>
          <a:prstGeom prst="rect">
            <a:avLst/>
          </a:prstGeom>
        </p:spPr>
        <p:txBody>
          <a:bodyPr anchor="ctr">
            <a:normAutofit/>
          </a:bodyPr>
          <a:lstStyle/>
          <a:p>
            <a:pPr eaLnBrk="1" fontAlgn="auto" hangingPunct="1">
              <a:spcAft>
                <a:spcPts val="0"/>
              </a:spcAft>
              <a:defRPr/>
            </a:pPr>
            <a:r>
              <a:rPr lang="en-US" sz="2000" dirty="0">
                <a:solidFill>
                  <a:srgbClr val="77933C"/>
                </a:solidFill>
                <a:latin typeface="Helvetica" pitchFamily="34" charset="0"/>
                <a:ea typeface="+mj-ea"/>
                <a:cs typeface="+mj-cs"/>
              </a:rPr>
              <a:t>Global shrinking of the Antarctic Bottom Water (AABW) layer has driving abyssal warming (z &gt; 4000 m) since the 1980s</a:t>
            </a:r>
          </a:p>
        </p:txBody>
      </p:sp>
      <p:pic>
        <p:nvPicPr>
          <p:cNvPr id="9" name="Picture 8" descr="A map of the world&#10;&#10;Description automatically generated">
            <a:extLst>
              <a:ext uri="{FF2B5EF4-FFF2-40B4-BE49-F238E27FC236}">
                <a16:creationId xmlns:a16="http://schemas.microsoft.com/office/drawing/2014/main" id="{54ECEBEB-EB91-2CDE-AF07-0B0EDB102072}"/>
              </a:ext>
            </a:extLst>
          </p:cNvPr>
          <p:cNvPicPr>
            <a:picLocks noChangeAspect="1"/>
          </p:cNvPicPr>
          <p:nvPr/>
        </p:nvPicPr>
        <p:blipFill rotWithShape="1">
          <a:blip r:embed="rId3">
            <a:extLst>
              <a:ext uri="{28A0092B-C50C-407E-A947-70E740481C1C}">
                <a14:useLocalDpi xmlns:a14="http://schemas.microsoft.com/office/drawing/2010/main" val="0"/>
              </a:ext>
            </a:extLst>
          </a:blip>
          <a:srcRect r="67826"/>
          <a:stretch/>
        </p:blipFill>
        <p:spPr>
          <a:xfrm>
            <a:off x="29142" y="1470286"/>
            <a:ext cx="2895600" cy="4154443"/>
          </a:xfrm>
          <a:prstGeom prst="rect">
            <a:avLst/>
          </a:prstGeom>
        </p:spPr>
      </p:pic>
      <p:pic>
        <p:nvPicPr>
          <p:cNvPr id="3" name="Picture 2" descr="A graph of different types of weather&#10;&#10;Description automatically generated">
            <a:extLst>
              <a:ext uri="{FF2B5EF4-FFF2-40B4-BE49-F238E27FC236}">
                <a16:creationId xmlns:a16="http://schemas.microsoft.com/office/drawing/2014/main" id="{D456DF7D-10DD-641C-0226-076F07767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0578" y="1470286"/>
            <a:ext cx="6640558" cy="4590814"/>
          </a:xfrm>
          <a:prstGeom prst="rect">
            <a:avLst/>
          </a:prstGeom>
        </p:spPr>
      </p:pic>
      <p:sp>
        <p:nvSpPr>
          <p:cNvPr id="4" name="TextBox 3">
            <a:extLst>
              <a:ext uri="{FF2B5EF4-FFF2-40B4-BE49-F238E27FC236}">
                <a16:creationId xmlns:a16="http://schemas.microsoft.com/office/drawing/2014/main" id="{811A3BE5-007C-12FA-B5B5-B98373E94C74}"/>
              </a:ext>
            </a:extLst>
          </p:cNvPr>
          <p:cNvSpPr txBox="1"/>
          <p:nvPr/>
        </p:nvSpPr>
        <p:spPr>
          <a:xfrm>
            <a:off x="9590291" y="5791200"/>
            <a:ext cx="1915909" cy="276999"/>
          </a:xfrm>
          <a:prstGeom prst="rect">
            <a:avLst/>
          </a:prstGeom>
          <a:noFill/>
        </p:spPr>
        <p:txBody>
          <a:bodyPr wrap="none" rtlCol="0">
            <a:spAutoFit/>
          </a:bodyPr>
          <a:lstStyle/>
          <a:p>
            <a:r>
              <a:rPr lang="en-US" sz="1200" dirty="0" err="1"/>
              <a:t>Purkey</a:t>
            </a:r>
            <a:r>
              <a:rPr lang="en-US" sz="1200" dirty="0"/>
              <a:t> &amp; Johnson (2012)</a:t>
            </a:r>
          </a:p>
        </p:txBody>
      </p:sp>
      <p:sp>
        <p:nvSpPr>
          <p:cNvPr id="7" name="TextBox 6">
            <a:extLst>
              <a:ext uri="{FF2B5EF4-FFF2-40B4-BE49-F238E27FC236}">
                <a16:creationId xmlns:a16="http://schemas.microsoft.com/office/drawing/2014/main" id="{FDE86CFE-BE96-8952-87B1-227145CF2607}"/>
              </a:ext>
            </a:extLst>
          </p:cNvPr>
          <p:cNvSpPr txBox="1"/>
          <p:nvPr/>
        </p:nvSpPr>
        <p:spPr>
          <a:xfrm>
            <a:off x="6048414" y="1111592"/>
            <a:ext cx="2864887" cy="369332"/>
          </a:xfrm>
          <a:prstGeom prst="rect">
            <a:avLst/>
          </a:prstGeom>
          <a:noFill/>
        </p:spPr>
        <p:txBody>
          <a:bodyPr wrap="none" rtlCol="0">
            <a:spAutoFit/>
          </a:bodyPr>
          <a:lstStyle/>
          <a:p>
            <a:r>
              <a:rPr lang="en-US" dirty="0"/>
              <a:t>AABW volumetric change</a:t>
            </a:r>
          </a:p>
        </p:txBody>
      </p:sp>
      <p:sp>
        <p:nvSpPr>
          <p:cNvPr id="2" name="Rectangle 1">
            <a:extLst>
              <a:ext uri="{FF2B5EF4-FFF2-40B4-BE49-F238E27FC236}">
                <a16:creationId xmlns:a16="http://schemas.microsoft.com/office/drawing/2014/main" id="{626772F8-FC97-CF76-26C8-5CBC1B41B651}"/>
              </a:ext>
            </a:extLst>
          </p:cNvPr>
          <p:cNvSpPr/>
          <p:nvPr/>
        </p:nvSpPr>
        <p:spPr>
          <a:xfrm>
            <a:off x="752796" y="1694491"/>
            <a:ext cx="1276136" cy="1989989"/>
          </a:xfrm>
          <a:prstGeom prst="rect">
            <a:avLst/>
          </a:prstGeom>
          <a:noFill/>
          <a:ln w="130175">
            <a:solidFill>
              <a:srgbClr val="007E3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520640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45C593B-16BC-962A-E92A-205D2B575705}"/>
                  </a:ext>
                </a:extLst>
              </p:cNvPr>
              <p:cNvSpPr txBox="1">
                <a:spLocks/>
              </p:cNvSpPr>
              <p:nvPr/>
            </p:nvSpPr>
            <p:spPr>
              <a:xfrm>
                <a:off x="356305" y="300302"/>
                <a:ext cx="11582400" cy="1219200"/>
              </a:xfrm>
              <a:prstGeom prst="rect">
                <a:avLst/>
              </a:prstGeom>
            </p:spPr>
            <p:txBody>
              <a:bodyPr anchor="ctr">
                <a:normAutofit/>
              </a:bodyPr>
              <a:lstStyle/>
              <a:p>
                <a:pPr eaLnBrk="1" fontAlgn="auto" hangingPunct="1">
                  <a:spcAft>
                    <a:spcPts val="0"/>
                  </a:spcAft>
                  <a:defRPr/>
                </a:pPr>
                <a:r>
                  <a:rPr lang="en-US" sz="2000" b="1" dirty="0">
                    <a:solidFill>
                      <a:srgbClr val="77933C"/>
                    </a:solidFill>
                    <a:latin typeface="Helvetica" pitchFamily="34" charset="0"/>
                    <a:ea typeface="+mj-ea"/>
                    <a:cs typeface="+mj-cs"/>
                  </a:rPr>
                  <a:t>The AABW in the North Atlantic (</a:t>
                </a:r>
                <a14:m>
                  <m:oMath xmlns:m="http://schemas.openxmlformats.org/officeDocument/2006/math">
                    <m:r>
                      <a:rPr lang="en-US" sz="2000" b="1" i="1" smtClean="0">
                        <a:solidFill>
                          <a:srgbClr val="77933C"/>
                        </a:solidFill>
                        <a:latin typeface="Cambria Math" panose="02040503050406030204" pitchFamily="18" charset="0"/>
                        <a:ea typeface="Cambria Math" panose="02040503050406030204" pitchFamily="18" charset="0"/>
                        <a:cs typeface="+mj-cs"/>
                      </a:rPr>
                      <m:t>𝜽</m:t>
                    </m:r>
                    <m:r>
                      <a:rPr lang="en-US" sz="2000" b="1" i="1" smtClean="0">
                        <a:solidFill>
                          <a:srgbClr val="77933C"/>
                        </a:solidFill>
                        <a:latin typeface="Cambria Math" panose="02040503050406030204" pitchFamily="18" charset="0"/>
                        <a:ea typeface="Cambria Math" panose="02040503050406030204" pitchFamily="18" charset="0"/>
                        <a:cs typeface="+mj-cs"/>
                      </a:rPr>
                      <m:t>&lt;</m:t>
                    </m:r>
                    <m:r>
                      <a:rPr lang="en-US" sz="2000" b="1" i="1" smtClean="0">
                        <a:solidFill>
                          <a:srgbClr val="77933C"/>
                        </a:solidFill>
                        <a:latin typeface="Cambria Math" panose="02040503050406030204" pitchFamily="18" charset="0"/>
                        <a:ea typeface="Cambria Math" panose="02040503050406030204" pitchFamily="18" charset="0"/>
                        <a:cs typeface="+mj-cs"/>
                      </a:rPr>
                      <m:t>𝟏</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𝟖</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𝑪</m:t>
                    </m:r>
                  </m:oMath>
                </a14:m>
                <a:r>
                  <a:rPr lang="en-US" sz="2000" b="1" dirty="0">
                    <a:solidFill>
                      <a:srgbClr val="77933C"/>
                    </a:solidFill>
                    <a:latin typeface="Helvetica" pitchFamily="34" charset="0"/>
                    <a:ea typeface="+mj-ea"/>
                    <a:cs typeface="+mj-cs"/>
                  </a:rPr>
                  <a:t>)</a:t>
                </a:r>
              </a:p>
            </p:txBody>
          </p:sp>
        </mc:Choice>
        <mc:Fallback xmlns="">
          <p:sp>
            <p:nvSpPr>
              <p:cNvPr id="2" name="Title 1">
                <a:extLst>
                  <a:ext uri="{FF2B5EF4-FFF2-40B4-BE49-F238E27FC236}">
                    <a16:creationId xmlns:a16="http://schemas.microsoft.com/office/drawing/2014/main" id="{B45C593B-16BC-962A-E92A-205D2B575705}"/>
                  </a:ext>
                </a:extLst>
              </p:cNvPr>
              <p:cNvSpPr txBox="1">
                <a:spLocks noRot="1" noChangeAspect="1" noMove="1" noResize="1" noEditPoints="1" noAdjustHandles="1" noChangeArrowheads="1" noChangeShapeType="1" noTextEdit="1"/>
              </p:cNvSpPr>
              <p:nvPr/>
            </p:nvSpPr>
            <p:spPr>
              <a:xfrm>
                <a:off x="356305" y="300302"/>
                <a:ext cx="11582400" cy="1219200"/>
              </a:xfrm>
              <a:prstGeom prst="rect">
                <a:avLst/>
              </a:prstGeom>
              <a:blipFill>
                <a:blip r:embed="rId5"/>
                <a:stretch>
                  <a:fillRect l="-438"/>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EB4B3F-ADB5-E943-4E17-5900631370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165" y="1447517"/>
            <a:ext cx="5486400" cy="3606735"/>
          </a:xfrm>
          <a:prstGeom prst="rect">
            <a:avLst/>
          </a:prstGeom>
        </p:spPr>
      </p:pic>
      <p:sp>
        <p:nvSpPr>
          <p:cNvPr id="9" name="TextBox 8">
            <a:extLst>
              <a:ext uri="{FF2B5EF4-FFF2-40B4-BE49-F238E27FC236}">
                <a16:creationId xmlns:a16="http://schemas.microsoft.com/office/drawing/2014/main" id="{4FB7427D-EBAC-2504-C2F3-3B42E5021676}"/>
              </a:ext>
            </a:extLst>
          </p:cNvPr>
          <p:cNvSpPr txBox="1"/>
          <p:nvPr/>
        </p:nvSpPr>
        <p:spPr>
          <a:xfrm>
            <a:off x="786365" y="5029200"/>
            <a:ext cx="3281796" cy="307777"/>
          </a:xfrm>
          <a:prstGeom prst="rect">
            <a:avLst/>
          </a:prstGeom>
          <a:noFill/>
        </p:spPr>
        <p:txBody>
          <a:bodyPr wrap="none" rtlCol="0">
            <a:spAutoFit/>
          </a:bodyPr>
          <a:lstStyle/>
          <a:p>
            <a:r>
              <a:rPr lang="en-US" sz="1400" dirty="0"/>
              <a:t>Schematics Adapted from Talley (2011)</a:t>
            </a:r>
          </a:p>
        </p:txBody>
      </p:sp>
      <p:sp>
        <p:nvSpPr>
          <p:cNvPr id="16" name="TextBox 15">
            <a:extLst>
              <a:ext uri="{FF2B5EF4-FFF2-40B4-BE49-F238E27FC236}">
                <a16:creationId xmlns:a16="http://schemas.microsoft.com/office/drawing/2014/main" id="{16FBA033-B40D-A062-B718-59CAF8E00FC8}"/>
              </a:ext>
            </a:extLst>
          </p:cNvPr>
          <p:cNvSpPr txBox="1"/>
          <p:nvPr/>
        </p:nvSpPr>
        <p:spPr>
          <a:xfrm>
            <a:off x="6705600" y="737614"/>
            <a:ext cx="4875756" cy="1200329"/>
          </a:xfrm>
          <a:prstGeom prst="rect">
            <a:avLst/>
          </a:prstGeom>
          <a:noFill/>
        </p:spPr>
        <p:txBody>
          <a:bodyPr wrap="square" rtlCol="0">
            <a:spAutoFit/>
          </a:bodyPr>
          <a:lstStyle/>
          <a:p>
            <a:r>
              <a:rPr lang="en-US" sz="2400" b="1" dirty="0"/>
              <a:t>Goals: </a:t>
            </a:r>
            <a:r>
              <a:rPr lang="en-US" sz="2400" dirty="0">
                <a:solidFill>
                  <a:srgbClr val="097CB0"/>
                </a:solidFill>
              </a:rPr>
              <a:t>Study the variability of the AABW inflow to the subtropical North Atlantic</a:t>
            </a:r>
            <a:endParaRPr lang="en-US" sz="2400" dirty="0">
              <a:solidFill>
                <a:srgbClr val="FF0000"/>
              </a:solidFill>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54D20C9-9AB7-AF98-4DA1-C59D2B73F93D}"/>
                  </a:ext>
                </a:extLst>
              </p:cNvPr>
              <p:cNvSpPr txBox="1"/>
              <p:nvPr/>
            </p:nvSpPr>
            <p:spPr>
              <a:xfrm>
                <a:off x="6705600" y="3118093"/>
                <a:ext cx="4875756" cy="1569660"/>
              </a:xfrm>
              <a:prstGeom prst="rect">
                <a:avLst/>
              </a:prstGeom>
              <a:noFill/>
            </p:spPr>
            <p:txBody>
              <a:bodyPr wrap="square" rtlCol="0">
                <a:spAutoFit/>
              </a:bodyPr>
              <a:lstStyle/>
              <a:p>
                <a:r>
                  <a:rPr lang="en-US" sz="2400" b="1" dirty="0"/>
                  <a:t>Datasets:</a:t>
                </a:r>
              </a:p>
              <a:p>
                <a:endParaRPr lang="en-US" b="1" dirty="0"/>
              </a:p>
              <a:p>
                <a:pPr marL="914400" lvl="1" indent="-457200">
                  <a:buFont typeface="+mj-lt"/>
                  <a:buAutoNum type="arabicPeriod"/>
                </a:pPr>
                <a:r>
                  <a:rPr lang="en-US" dirty="0">
                    <a:solidFill>
                      <a:srgbClr val="097CB0"/>
                    </a:solidFill>
                  </a:rPr>
                  <a:t>MOVE and GAGE datasets at 16</a:t>
                </a:r>
                <a14:m>
                  <m:oMath xmlns:m="http://schemas.openxmlformats.org/officeDocument/2006/math">
                    <m:r>
                      <a:rPr lang="en-US" i="1" smtClean="0">
                        <a:solidFill>
                          <a:srgbClr val="097CB0"/>
                        </a:solidFill>
                        <a:latin typeface="Cambria Math" panose="02040503050406030204" pitchFamily="18" charset="0"/>
                        <a:ea typeface="Cambria Math" panose="02040503050406030204" pitchFamily="18" charset="0"/>
                      </a:rPr>
                      <m:t>°</m:t>
                    </m:r>
                  </m:oMath>
                </a14:m>
                <a:r>
                  <a:rPr lang="en-US" dirty="0">
                    <a:solidFill>
                      <a:srgbClr val="097CB0"/>
                    </a:solidFill>
                  </a:rPr>
                  <a:t>N (2000-2020)</a:t>
                </a:r>
              </a:p>
              <a:p>
                <a:pPr marL="914400" lvl="1" indent="-457200">
                  <a:buFont typeface="+mj-lt"/>
                  <a:buAutoNum type="arabicPeriod"/>
                </a:pPr>
                <a:endParaRPr lang="en-US" dirty="0"/>
              </a:p>
            </p:txBody>
          </p:sp>
        </mc:Choice>
        <mc:Fallback xmlns="">
          <p:sp>
            <p:nvSpPr>
              <p:cNvPr id="22" name="TextBox 21">
                <a:extLst>
                  <a:ext uri="{FF2B5EF4-FFF2-40B4-BE49-F238E27FC236}">
                    <a16:creationId xmlns:a16="http://schemas.microsoft.com/office/drawing/2014/main" id="{554D20C9-9AB7-AF98-4DA1-C59D2B73F93D}"/>
                  </a:ext>
                </a:extLst>
              </p:cNvPr>
              <p:cNvSpPr txBox="1">
                <a:spLocks noRot="1" noChangeAspect="1" noMove="1" noResize="1" noEditPoints="1" noAdjustHandles="1" noChangeArrowheads="1" noChangeShapeType="1" noTextEdit="1"/>
              </p:cNvSpPr>
              <p:nvPr/>
            </p:nvSpPr>
            <p:spPr>
              <a:xfrm>
                <a:off x="6705600" y="3118093"/>
                <a:ext cx="4875756" cy="1569660"/>
              </a:xfrm>
              <a:prstGeom prst="rect">
                <a:avLst/>
              </a:prstGeom>
              <a:blipFill>
                <a:blip r:embed="rId7"/>
                <a:stretch>
                  <a:fillRect l="-2078" t="-3200"/>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635D4E9A-1460-DE8B-0C26-43A8171AAED6}"/>
              </a:ext>
            </a:extLst>
          </p:cNvPr>
          <p:cNvSpPr txBox="1"/>
          <p:nvPr/>
        </p:nvSpPr>
        <p:spPr>
          <a:xfrm>
            <a:off x="790540" y="5341152"/>
            <a:ext cx="2621230" cy="261610"/>
          </a:xfrm>
          <a:prstGeom prst="rect">
            <a:avLst/>
          </a:prstGeom>
          <a:noFill/>
        </p:spPr>
        <p:txBody>
          <a:bodyPr wrap="none" rtlCol="0">
            <a:spAutoFit/>
          </a:bodyPr>
          <a:lstStyle/>
          <a:p>
            <a:r>
              <a:rPr lang="en-US" sz="1100" dirty="0"/>
              <a:t>Stars: hydrographic moorings positions</a:t>
            </a:r>
          </a:p>
        </p:txBody>
      </p:sp>
    </p:spTree>
    <p:extLst>
      <p:ext uri="{BB962C8B-B14F-4D97-AF65-F5344CB8AC3E}">
        <p14:creationId xmlns:p14="http://schemas.microsoft.com/office/powerpoint/2010/main" val="20130188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The Global Abyssal Warming and contraction of the AABW layer</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45C593B-16BC-962A-E92A-205D2B575705}"/>
                  </a:ext>
                </a:extLst>
              </p:cNvPr>
              <p:cNvSpPr txBox="1">
                <a:spLocks/>
              </p:cNvSpPr>
              <p:nvPr/>
            </p:nvSpPr>
            <p:spPr>
              <a:xfrm>
                <a:off x="356305" y="300302"/>
                <a:ext cx="11582400" cy="1219200"/>
              </a:xfrm>
              <a:prstGeom prst="rect">
                <a:avLst/>
              </a:prstGeom>
            </p:spPr>
            <p:txBody>
              <a:bodyPr anchor="ctr">
                <a:normAutofit/>
              </a:bodyPr>
              <a:lstStyle/>
              <a:p>
                <a:pPr eaLnBrk="1" fontAlgn="auto" hangingPunct="1">
                  <a:spcAft>
                    <a:spcPts val="0"/>
                  </a:spcAft>
                  <a:defRPr/>
                </a:pPr>
                <a:r>
                  <a:rPr lang="en-US" sz="2000" b="1" dirty="0">
                    <a:solidFill>
                      <a:srgbClr val="77933C"/>
                    </a:solidFill>
                    <a:latin typeface="Helvetica" pitchFamily="34" charset="0"/>
                    <a:ea typeface="+mj-ea"/>
                    <a:cs typeface="+mj-cs"/>
                  </a:rPr>
                  <a:t>The AABW in the North Atlantic (</a:t>
                </a:r>
                <a14:m>
                  <m:oMath xmlns:m="http://schemas.openxmlformats.org/officeDocument/2006/math">
                    <m:r>
                      <a:rPr lang="en-US" sz="2000" b="1" i="1" smtClean="0">
                        <a:solidFill>
                          <a:srgbClr val="77933C"/>
                        </a:solidFill>
                        <a:latin typeface="Cambria Math" panose="02040503050406030204" pitchFamily="18" charset="0"/>
                        <a:ea typeface="Cambria Math" panose="02040503050406030204" pitchFamily="18" charset="0"/>
                        <a:cs typeface="+mj-cs"/>
                      </a:rPr>
                      <m:t>𝜽</m:t>
                    </m:r>
                    <m:r>
                      <a:rPr lang="en-US" sz="2000" b="1" i="1" smtClean="0">
                        <a:solidFill>
                          <a:srgbClr val="77933C"/>
                        </a:solidFill>
                        <a:latin typeface="Cambria Math" panose="02040503050406030204" pitchFamily="18" charset="0"/>
                        <a:ea typeface="Cambria Math" panose="02040503050406030204" pitchFamily="18" charset="0"/>
                        <a:cs typeface="+mj-cs"/>
                      </a:rPr>
                      <m:t>&lt;</m:t>
                    </m:r>
                    <m:r>
                      <a:rPr lang="en-US" sz="2000" b="1" i="1" smtClean="0">
                        <a:solidFill>
                          <a:srgbClr val="77933C"/>
                        </a:solidFill>
                        <a:latin typeface="Cambria Math" panose="02040503050406030204" pitchFamily="18" charset="0"/>
                        <a:ea typeface="Cambria Math" panose="02040503050406030204" pitchFamily="18" charset="0"/>
                        <a:cs typeface="+mj-cs"/>
                      </a:rPr>
                      <m:t>𝟏</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𝟖</m:t>
                    </m:r>
                    <m:r>
                      <a:rPr lang="en-US" sz="2000" b="1" i="1" smtClean="0">
                        <a:solidFill>
                          <a:srgbClr val="77933C"/>
                        </a:solidFill>
                        <a:latin typeface="Cambria Math" panose="02040503050406030204" pitchFamily="18" charset="0"/>
                        <a:ea typeface="Cambria Math" panose="02040503050406030204" pitchFamily="18" charset="0"/>
                        <a:cs typeface="+mj-cs"/>
                      </a:rPr>
                      <m:t>°</m:t>
                    </m:r>
                    <m:r>
                      <a:rPr lang="en-US" sz="2000" b="1" i="1" smtClean="0">
                        <a:solidFill>
                          <a:srgbClr val="77933C"/>
                        </a:solidFill>
                        <a:latin typeface="Cambria Math" panose="02040503050406030204" pitchFamily="18" charset="0"/>
                        <a:ea typeface="Cambria Math" panose="02040503050406030204" pitchFamily="18" charset="0"/>
                        <a:cs typeface="+mj-cs"/>
                      </a:rPr>
                      <m:t>𝑪</m:t>
                    </m:r>
                  </m:oMath>
                </a14:m>
                <a:r>
                  <a:rPr lang="en-US" sz="2000" b="1" dirty="0">
                    <a:solidFill>
                      <a:srgbClr val="77933C"/>
                    </a:solidFill>
                    <a:latin typeface="Helvetica" pitchFamily="34" charset="0"/>
                    <a:ea typeface="+mj-ea"/>
                    <a:cs typeface="+mj-cs"/>
                  </a:rPr>
                  <a:t>)</a:t>
                </a:r>
              </a:p>
            </p:txBody>
          </p:sp>
        </mc:Choice>
        <mc:Fallback xmlns="">
          <p:sp>
            <p:nvSpPr>
              <p:cNvPr id="2" name="Title 1">
                <a:extLst>
                  <a:ext uri="{FF2B5EF4-FFF2-40B4-BE49-F238E27FC236}">
                    <a16:creationId xmlns:a16="http://schemas.microsoft.com/office/drawing/2014/main" id="{B45C593B-16BC-962A-E92A-205D2B575705}"/>
                  </a:ext>
                </a:extLst>
              </p:cNvPr>
              <p:cNvSpPr txBox="1">
                <a:spLocks noRot="1" noChangeAspect="1" noMove="1" noResize="1" noEditPoints="1" noAdjustHandles="1" noChangeArrowheads="1" noChangeShapeType="1" noTextEdit="1"/>
              </p:cNvSpPr>
              <p:nvPr/>
            </p:nvSpPr>
            <p:spPr>
              <a:xfrm>
                <a:off x="356305" y="300302"/>
                <a:ext cx="11582400" cy="1219200"/>
              </a:xfrm>
              <a:prstGeom prst="rect">
                <a:avLst/>
              </a:prstGeom>
              <a:blipFill>
                <a:blip r:embed="rId5"/>
                <a:stretch>
                  <a:fillRect l="-438"/>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EB4B3F-ADB5-E943-4E17-5900631370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165" y="1447517"/>
            <a:ext cx="5486400" cy="3606735"/>
          </a:xfrm>
          <a:prstGeom prst="rect">
            <a:avLst/>
          </a:prstGeom>
        </p:spPr>
      </p:pic>
      <p:sp>
        <p:nvSpPr>
          <p:cNvPr id="9" name="TextBox 8">
            <a:extLst>
              <a:ext uri="{FF2B5EF4-FFF2-40B4-BE49-F238E27FC236}">
                <a16:creationId xmlns:a16="http://schemas.microsoft.com/office/drawing/2014/main" id="{4FB7427D-EBAC-2504-C2F3-3B42E5021676}"/>
              </a:ext>
            </a:extLst>
          </p:cNvPr>
          <p:cNvSpPr txBox="1"/>
          <p:nvPr/>
        </p:nvSpPr>
        <p:spPr>
          <a:xfrm>
            <a:off x="786365" y="5029200"/>
            <a:ext cx="3281796" cy="307777"/>
          </a:xfrm>
          <a:prstGeom prst="rect">
            <a:avLst/>
          </a:prstGeom>
          <a:noFill/>
        </p:spPr>
        <p:txBody>
          <a:bodyPr wrap="none" rtlCol="0">
            <a:spAutoFit/>
          </a:bodyPr>
          <a:lstStyle/>
          <a:p>
            <a:r>
              <a:rPr lang="en-US" sz="1400" dirty="0"/>
              <a:t>Schematics Adapted from Talley (2011)</a:t>
            </a:r>
          </a:p>
        </p:txBody>
      </p:sp>
      <p:sp>
        <p:nvSpPr>
          <p:cNvPr id="16" name="TextBox 15">
            <a:extLst>
              <a:ext uri="{FF2B5EF4-FFF2-40B4-BE49-F238E27FC236}">
                <a16:creationId xmlns:a16="http://schemas.microsoft.com/office/drawing/2014/main" id="{16FBA033-B40D-A062-B718-59CAF8E00FC8}"/>
              </a:ext>
            </a:extLst>
          </p:cNvPr>
          <p:cNvSpPr txBox="1"/>
          <p:nvPr/>
        </p:nvSpPr>
        <p:spPr>
          <a:xfrm>
            <a:off x="6705600" y="737614"/>
            <a:ext cx="4875756" cy="1938992"/>
          </a:xfrm>
          <a:prstGeom prst="rect">
            <a:avLst/>
          </a:prstGeom>
          <a:noFill/>
        </p:spPr>
        <p:txBody>
          <a:bodyPr wrap="square" rtlCol="0">
            <a:spAutoFit/>
          </a:bodyPr>
          <a:lstStyle/>
          <a:p>
            <a:r>
              <a:rPr lang="en-US" sz="2400" b="1" dirty="0"/>
              <a:t>Goals: </a:t>
            </a:r>
            <a:r>
              <a:rPr lang="en-US" sz="2400" dirty="0">
                <a:solidFill>
                  <a:srgbClr val="097CB0"/>
                </a:solidFill>
              </a:rPr>
              <a:t>Study the variability of the AABW inflow to the subtropical North Atlantic</a:t>
            </a:r>
            <a:r>
              <a:rPr lang="en-US" sz="2400" dirty="0"/>
              <a:t> and </a:t>
            </a:r>
            <a:r>
              <a:rPr lang="en-US" sz="2400" dirty="0">
                <a:solidFill>
                  <a:srgbClr val="FF0000"/>
                </a:solidFill>
              </a:rPr>
              <a:t>relate this variability to the temperature variations in the area</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54D20C9-9AB7-AF98-4DA1-C59D2B73F93D}"/>
                  </a:ext>
                </a:extLst>
              </p:cNvPr>
              <p:cNvSpPr txBox="1"/>
              <p:nvPr/>
            </p:nvSpPr>
            <p:spPr>
              <a:xfrm>
                <a:off x="6705600" y="3118093"/>
                <a:ext cx="4875756" cy="2400657"/>
              </a:xfrm>
              <a:prstGeom prst="rect">
                <a:avLst/>
              </a:prstGeom>
              <a:noFill/>
            </p:spPr>
            <p:txBody>
              <a:bodyPr wrap="square" rtlCol="0">
                <a:spAutoFit/>
              </a:bodyPr>
              <a:lstStyle/>
              <a:p>
                <a:r>
                  <a:rPr lang="en-US" sz="2400" b="1" dirty="0"/>
                  <a:t>Datasets:</a:t>
                </a:r>
              </a:p>
              <a:p>
                <a:endParaRPr lang="en-US" b="1" dirty="0"/>
              </a:p>
              <a:p>
                <a:pPr marL="914400" lvl="1" indent="-457200">
                  <a:buFont typeface="+mj-lt"/>
                  <a:buAutoNum type="arabicPeriod"/>
                </a:pPr>
                <a:r>
                  <a:rPr lang="en-US" dirty="0">
                    <a:solidFill>
                      <a:srgbClr val="097CB0"/>
                    </a:solidFill>
                  </a:rPr>
                  <a:t>MOVE and GAGE datasets at 16</a:t>
                </a:r>
                <a14:m>
                  <m:oMath xmlns:m="http://schemas.openxmlformats.org/officeDocument/2006/math">
                    <m:r>
                      <a:rPr lang="en-US" i="1" smtClean="0">
                        <a:solidFill>
                          <a:srgbClr val="097CB0"/>
                        </a:solidFill>
                        <a:latin typeface="Cambria Math" panose="02040503050406030204" pitchFamily="18" charset="0"/>
                        <a:ea typeface="Cambria Math" panose="02040503050406030204" pitchFamily="18" charset="0"/>
                      </a:rPr>
                      <m:t>°</m:t>
                    </m:r>
                  </m:oMath>
                </a14:m>
                <a:r>
                  <a:rPr lang="en-US" dirty="0">
                    <a:solidFill>
                      <a:srgbClr val="097CB0"/>
                    </a:solidFill>
                  </a:rPr>
                  <a:t>N</a:t>
                </a:r>
              </a:p>
              <a:p>
                <a:pPr marL="914400" lvl="1" indent="-457200">
                  <a:buFont typeface="+mj-lt"/>
                  <a:buAutoNum type="arabicPeriod"/>
                </a:pPr>
                <a:r>
                  <a:rPr lang="en-US" dirty="0">
                    <a:solidFill>
                      <a:srgbClr val="FF0000"/>
                    </a:solidFill>
                  </a:rPr>
                  <a:t>Hydrographic Observations at 24.5-26</a:t>
                </a:r>
                <a14:m>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a14:m>
                <a:r>
                  <a:rPr lang="en-US" dirty="0">
                    <a:solidFill>
                      <a:srgbClr val="FF0000"/>
                    </a:solidFill>
                  </a:rPr>
                  <a:t>N: WOCE-GOSHIP A05 CTD line; Deep-Argo Profiles; Rapid and WBTS moorings (1998-2021)</a:t>
                </a:r>
              </a:p>
              <a:p>
                <a:pPr marL="914400" lvl="1" indent="-457200">
                  <a:buFont typeface="+mj-lt"/>
                  <a:buAutoNum type="arabicPeriod"/>
                </a:pPr>
                <a:endParaRPr lang="en-US" dirty="0"/>
              </a:p>
            </p:txBody>
          </p:sp>
        </mc:Choice>
        <mc:Fallback xmlns="">
          <p:sp>
            <p:nvSpPr>
              <p:cNvPr id="22" name="TextBox 21">
                <a:extLst>
                  <a:ext uri="{FF2B5EF4-FFF2-40B4-BE49-F238E27FC236}">
                    <a16:creationId xmlns:a16="http://schemas.microsoft.com/office/drawing/2014/main" id="{554D20C9-9AB7-AF98-4DA1-C59D2B73F93D}"/>
                  </a:ext>
                </a:extLst>
              </p:cNvPr>
              <p:cNvSpPr txBox="1">
                <a:spLocks noRot="1" noChangeAspect="1" noMove="1" noResize="1" noEditPoints="1" noAdjustHandles="1" noChangeArrowheads="1" noChangeShapeType="1" noTextEdit="1"/>
              </p:cNvSpPr>
              <p:nvPr/>
            </p:nvSpPr>
            <p:spPr>
              <a:xfrm>
                <a:off x="6705600" y="3118093"/>
                <a:ext cx="4875756" cy="2400657"/>
              </a:xfrm>
              <a:prstGeom prst="rect">
                <a:avLst/>
              </a:prstGeom>
              <a:blipFill>
                <a:blip r:embed="rId7"/>
                <a:stretch>
                  <a:fillRect l="-2078" t="-2105" r="-2078"/>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635D4E9A-1460-DE8B-0C26-43A8171AAED6}"/>
              </a:ext>
            </a:extLst>
          </p:cNvPr>
          <p:cNvSpPr txBox="1"/>
          <p:nvPr/>
        </p:nvSpPr>
        <p:spPr>
          <a:xfrm>
            <a:off x="790540" y="5341152"/>
            <a:ext cx="2621230" cy="261610"/>
          </a:xfrm>
          <a:prstGeom prst="rect">
            <a:avLst/>
          </a:prstGeom>
          <a:noFill/>
        </p:spPr>
        <p:txBody>
          <a:bodyPr wrap="none" rtlCol="0">
            <a:spAutoFit/>
          </a:bodyPr>
          <a:lstStyle/>
          <a:p>
            <a:r>
              <a:rPr lang="en-US" sz="1100" dirty="0"/>
              <a:t>Stars: hydrographic moorings positions</a:t>
            </a:r>
          </a:p>
        </p:txBody>
      </p:sp>
    </p:spTree>
    <p:extLst>
      <p:ext uri="{BB962C8B-B14F-4D97-AF65-F5344CB8AC3E}">
        <p14:creationId xmlns:p14="http://schemas.microsoft.com/office/powerpoint/2010/main" val="151312141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 at 16</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r>
                      <a:rPr lang="en-US" sz="2400" b="1" i="1" smtClean="0">
                        <a:solidFill>
                          <a:srgbClr val="77933C"/>
                        </a:solidFill>
                        <a:latin typeface="Cambria Math" panose="02040503050406030204" pitchFamily="18" charset="0"/>
                        <a:ea typeface="Cambria Math" panose="02040503050406030204" pitchFamily="18" charset="0"/>
                        <a:cs typeface="+mj-cs"/>
                      </a:rPr>
                      <m:t>𝑵</m:t>
                    </m:r>
                  </m:oMath>
                </a14:m>
                <a:endParaRPr lang="en-US" sz="2400" b="1" dirty="0">
                  <a:solidFill>
                    <a:srgbClr val="77933C"/>
                  </a:solidFill>
                  <a:latin typeface="Helvetica" pitchFamily="34" charset="0"/>
                  <a:ea typeface="+mj-ea"/>
                  <a:cs typeface="+mj-cs"/>
                </a:endParaRP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609600"/>
                <a:ext cx="11582400" cy="1219200"/>
              </a:xfrm>
              <a:prstGeom prst="rect">
                <a:avLst/>
              </a:prstGeom>
              <a:blipFill>
                <a:blip r:embed="rId6"/>
                <a:stretch>
                  <a:fillRect l="-767"/>
                </a:stretch>
              </a:blipFill>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33B5D59B-1E1B-FA6D-5C61-B161DF7DF6CB}"/>
              </a:ext>
            </a:extLst>
          </p:cNvPr>
          <p:cNvGrpSpPr/>
          <p:nvPr/>
        </p:nvGrpSpPr>
        <p:grpSpPr>
          <a:xfrm>
            <a:off x="127908" y="1687252"/>
            <a:ext cx="12014731" cy="4304549"/>
            <a:chOff x="127908" y="1687252"/>
            <a:chExt cx="12014731" cy="4304549"/>
          </a:xfrm>
        </p:grpSpPr>
        <p:sp>
          <p:nvSpPr>
            <p:cNvPr id="3" name="TextBox 2">
              <a:extLst>
                <a:ext uri="{FF2B5EF4-FFF2-40B4-BE49-F238E27FC236}">
                  <a16:creationId xmlns:a16="http://schemas.microsoft.com/office/drawing/2014/main" id="{A1F53595-4472-9DFC-BF5F-B25DBFBE6ABC}"/>
                </a:ext>
              </a:extLst>
            </p:cNvPr>
            <p:cNvSpPr txBox="1"/>
            <p:nvPr/>
          </p:nvSpPr>
          <p:spPr>
            <a:xfrm>
              <a:off x="127908" y="2362200"/>
              <a:ext cx="6135013" cy="1846659"/>
            </a:xfrm>
            <a:prstGeom prst="rect">
              <a:avLst/>
            </a:prstGeom>
            <a:noFill/>
          </p:spPr>
          <p:txBody>
            <a:bodyPr wrap="none" rtlCol="0">
              <a:spAutoFit/>
            </a:bodyPr>
            <a:lstStyle/>
            <a:p>
              <a:r>
                <a:rPr lang="en-US" sz="2400" b="1" dirty="0"/>
                <a:t>Calculation</a:t>
              </a:r>
            </a:p>
            <a:p>
              <a:endParaRPr lang="en-US" dirty="0"/>
            </a:p>
            <a:p>
              <a:pPr marL="800100" lvl="1" indent="-342900">
                <a:lnSpc>
                  <a:spcPct val="200000"/>
                </a:lnSpc>
                <a:buFont typeface="+mj-lt"/>
                <a:buAutoNum type="arabicPeriod"/>
              </a:pPr>
              <a:r>
                <a:rPr lang="en-US" dirty="0"/>
                <a:t>Geostrophic Shear: MOVE hydrographic moorings</a:t>
              </a:r>
            </a:p>
            <a:p>
              <a:endParaRPr lang="en-US" dirty="0"/>
            </a:p>
            <a:p>
              <a:endParaRPr lang="en-US" dirty="0"/>
            </a:p>
          </p:txBody>
        </p:sp>
        <p:pic>
          <p:nvPicPr>
            <p:cNvPr id="14" name="Picture 13">
              <a:extLst>
                <a:ext uri="{FF2B5EF4-FFF2-40B4-BE49-F238E27FC236}">
                  <a16:creationId xmlns:a16="http://schemas.microsoft.com/office/drawing/2014/main" id="{B301DD28-AA2F-21D4-BFDE-E0507504C9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1687252"/>
              <a:ext cx="4565703" cy="4304549"/>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9893712-6AD6-5292-E37D-A31F5120E5B8}"/>
                    </a:ext>
                  </a:extLst>
                </p:cNvPr>
                <p:cNvSpPr txBox="1"/>
                <p:nvPr/>
              </p:nvSpPr>
              <p:spPr>
                <a:xfrm>
                  <a:off x="10898523" y="3124200"/>
                  <a:ext cx="1184363"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100" i="1" smtClean="0">
                                <a:solidFill>
                                  <a:srgbClr val="FF7F50"/>
                                </a:solidFill>
                                <a:latin typeface="Cambria Math" panose="02040503050406030204" pitchFamily="18" charset="0"/>
                              </a:rPr>
                            </m:ctrlPr>
                          </m:sSubPr>
                          <m:e>
                            <m:r>
                              <a:rPr lang="en-US" sz="1100" i="1" smtClean="0">
                                <a:solidFill>
                                  <a:srgbClr val="FF7F50"/>
                                </a:solidFill>
                                <a:latin typeface="Cambria Math" panose="02040503050406030204" pitchFamily="18" charset="0"/>
                                <a:ea typeface="Cambria Math" panose="02040503050406030204" pitchFamily="18" charset="0"/>
                              </a:rPr>
                              <m:t>𝛾</m:t>
                            </m:r>
                          </m:e>
                          <m:sub>
                            <m:r>
                              <a:rPr lang="en-US" sz="1100" b="0" i="1" smtClean="0">
                                <a:solidFill>
                                  <a:srgbClr val="FF7F50"/>
                                </a:solidFill>
                                <a:latin typeface="Cambria Math" panose="02040503050406030204" pitchFamily="18" charset="0"/>
                              </a:rPr>
                              <m:t>𝑛</m:t>
                            </m:r>
                          </m:sub>
                        </m:sSub>
                        <m:r>
                          <a:rPr lang="en-US" sz="1100" b="0" i="1" smtClean="0">
                            <a:solidFill>
                              <a:srgbClr val="FF7F50"/>
                            </a:solidFill>
                            <a:latin typeface="Cambria Math" panose="02040503050406030204" pitchFamily="18" charset="0"/>
                          </a:rPr>
                          <m:t>=28.11 </m:t>
                        </m:r>
                        <m:r>
                          <a:rPr lang="en-US" sz="1100" b="0" i="1" smtClean="0">
                            <a:solidFill>
                              <a:srgbClr val="FF7F50"/>
                            </a:solidFill>
                            <a:latin typeface="Cambria Math" panose="02040503050406030204" pitchFamily="18" charset="0"/>
                          </a:rPr>
                          <m:t>𝑘𝑔</m:t>
                        </m:r>
                        <m:r>
                          <a:rPr lang="en-US" sz="1100" b="0" i="1" smtClean="0">
                            <a:solidFill>
                              <a:srgbClr val="FF7F50"/>
                            </a:solidFill>
                            <a:latin typeface="Cambria Math" panose="02040503050406030204" pitchFamily="18" charset="0"/>
                          </a:rPr>
                          <m:t>/</m:t>
                        </m:r>
                        <m:sSup>
                          <m:sSupPr>
                            <m:ctrlPr>
                              <a:rPr lang="en-US" sz="1100" b="0" i="1" smtClean="0">
                                <a:solidFill>
                                  <a:srgbClr val="FF7F50"/>
                                </a:solidFill>
                                <a:latin typeface="Cambria Math" panose="02040503050406030204" pitchFamily="18" charset="0"/>
                              </a:rPr>
                            </m:ctrlPr>
                          </m:sSupPr>
                          <m:e>
                            <m:r>
                              <a:rPr lang="en-US" sz="1100" b="0" i="1" smtClean="0">
                                <a:solidFill>
                                  <a:srgbClr val="FF7F50"/>
                                </a:solidFill>
                                <a:latin typeface="Cambria Math" panose="02040503050406030204" pitchFamily="18" charset="0"/>
                              </a:rPr>
                              <m:t>𝑚</m:t>
                            </m:r>
                          </m:e>
                          <m:sup>
                            <m:r>
                              <a:rPr lang="en-US" sz="1100" b="0" i="1" smtClean="0">
                                <a:solidFill>
                                  <a:srgbClr val="FF7F50"/>
                                </a:solidFill>
                                <a:latin typeface="Cambria Math" panose="02040503050406030204" pitchFamily="18" charset="0"/>
                              </a:rPr>
                              <m:t>3</m:t>
                            </m:r>
                          </m:sup>
                        </m:sSup>
                        <m:r>
                          <a:rPr lang="en-US" sz="1100" b="0" i="1" smtClean="0">
                            <a:solidFill>
                              <a:srgbClr val="FF7F50"/>
                            </a:solidFill>
                            <a:latin typeface="Cambria Math" panose="02040503050406030204" pitchFamily="18" charset="0"/>
                          </a:rPr>
                          <m:t> </m:t>
                        </m:r>
                      </m:oMath>
                    </m:oMathPara>
                  </a14:m>
                  <a:endParaRPr lang="en-US" sz="1100" dirty="0"/>
                </a:p>
              </p:txBody>
            </p:sp>
          </mc:Choice>
          <mc:Fallback xmlns="">
            <p:sp>
              <p:nvSpPr>
                <p:cNvPr id="15" name="TextBox 14">
                  <a:extLst>
                    <a:ext uri="{FF2B5EF4-FFF2-40B4-BE49-F238E27FC236}">
                      <a16:creationId xmlns:a16="http://schemas.microsoft.com/office/drawing/2014/main" id="{59893712-6AD6-5292-E37D-A31F5120E5B8}"/>
                    </a:ext>
                  </a:extLst>
                </p:cNvPr>
                <p:cNvSpPr txBox="1">
                  <a:spLocks noRot="1" noChangeAspect="1" noMove="1" noResize="1" noEditPoints="1" noAdjustHandles="1" noChangeArrowheads="1" noChangeShapeType="1" noTextEdit="1"/>
                </p:cNvSpPr>
                <p:nvPr/>
              </p:nvSpPr>
              <p:spPr>
                <a:xfrm>
                  <a:off x="10898523" y="3124200"/>
                  <a:ext cx="1184363" cy="169277"/>
                </a:xfrm>
                <a:prstGeom prst="rect">
                  <a:avLst/>
                </a:prstGeom>
                <a:blipFill>
                  <a:blip r:embed="rId8"/>
                  <a:stretch>
                    <a:fillRect l="-2128" t="-7143" r="-4255" b="-3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AA1545B-6966-859A-BE0D-C51874AF1CA5}"/>
                    </a:ext>
                  </a:extLst>
                </p:cNvPr>
                <p:cNvSpPr txBox="1"/>
                <p:nvPr/>
              </p:nvSpPr>
              <p:spPr>
                <a:xfrm>
                  <a:off x="10879729" y="4038600"/>
                  <a:ext cx="1262910"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100" i="1" smtClean="0">
                                <a:solidFill>
                                  <a:srgbClr val="FF7F50"/>
                                </a:solidFill>
                                <a:latin typeface="Cambria Math" panose="02040503050406030204" pitchFamily="18" charset="0"/>
                              </a:rPr>
                            </m:ctrlPr>
                          </m:sSubPr>
                          <m:e>
                            <m:r>
                              <a:rPr lang="en-US" sz="1100" i="1" smtClean="0">
                                <a:solidFill>
                                  <a:srgbClr val="FF7F50"/>
                                </a:solidFill>
                                <a:latin typeface="Cambria Math" panose="02040503050406030204" pitchFamily="18" charset="0"/>
                                <a:ea typeface="Cambria Math" panose="02040503050406030204" pitchFamily="18" charset="0"/>
                              </a:rPr>
                              <m:t>𝛾</m:t>
                            </m:r>
                          </m:e>
                          <m:sub>
                            <m:r>
                              <a:rPr lang="en-US" sz="1100" b="0" i="1" smtClean="0">
                                <a:solidFill>
                                  <a:srgbClr val="FF7F50"/>
                                </a:solidFill>
                                <a:latin typeface="Cambria Math" panose="02040503050406030204" pitchFamily="18" charset="0"/>
                              </a:rPr>
                              <m:t>𝑛</m:t>
                            </m:r>
                          </m:sub>
                        </m:sSub>
                        <m:r>
                          <a:rPr lang="en-US" sz="1100" b="0" i="1" smtClean="0">
                            <a:solidFill>
                              <a:srgbClr val="FF7F50"/>
                            </a:solidFill>
                            <a:latin typeface="Cambria Math" panose="02040503050406030204" pitchFamily="18" charset="0"/>
                          </a:rPr>
                          <m:t>=28.135 </m:t>
                        </m:r>
                        <m:r>
                          <a:rPr lang="en-US" sz="1100" b="0" i="1" smtClean="0">
                            <a:solidFill>
                              <a:srgbClr val="FF7F50"/>
                            </a:solidFill>
                            <a:latin typeface="Cambria Math" panose="02040503050406030204" pitchFamily="18" charset="0"/>
                          </a:rPr>
                          <m:t>𝑘𝑔</m:t>
                        </m:r>
                        <m:r>
                          <a:rPr lang="en-US" sz="1100" b="0" i="1" smtClean="0">
                            <a:solidFill>
                              <a:srgbClr val="FF7F50"/>
                            </a:solidFill>
                            <a:latin typeface="Cambria Math" panose="02040503050406030204" pitchFamily="18" charset="0"/>
                          </a:rPr>
                          <m:t>/</m:t>
                        </m:r>
                        <m:sSup>
                          <m:sSupPr>
                            <m:ctrlPr>
                              <a:rPr lang="en-US" sz="1100" b="0" i="1" smtClean="0">
                                <a:solidFill>
                                  <a:srgbClr val="FF7F50"/>
                                </a:solidFill>
                                <a:latin typeface="Cambria Math" panose="02040503050406030204" pitchFamily="18" charset="0"/>
                              </a:rPr>
                            </m:ctrlPr>
                          </m:sSupPr>
                          <m:e>
                            <m:r>
                              <a:rPr lang="en-US" sz="1100" b="0" i="1" smtClean="0">
                                <a:solidFill>
                                  <a:srgbClr val="FF7F50"/>
                                </a:solidFill>
                                <a:latin typeface="Cambria Math" panose="02040503050406030204" pitchFamily="18" charset="0"/>
                              </a:rPr>
                              <m:t>𝑚</m:t>
                            </m:r>
                          </m:e>
                          <m:sup>
                            <m:r>
                              <a:rPr lang="en-US" sz="1100" b="0" i="1" smtClean="0">
                                <a:solidFill>
                                  <a:srgbClr val="FF7F50"/>
                                </a:solidFill>
                                <a:latin typeface="Cambria Math" panose="02040503050406030204" pitchFamily="18" charset="0"/>
                              </a:rPr>
                              <m:t>3</m:t>
                            </m:r>
                          </m:sup>
                        </m:sSup>
                        <m:r>
                          <a:rPr lang="en-US" sz="1100" b="0" i="1" smtClean="0">
                            <a:solidFill>
                              <a:srgbClr val="FF7F50"/>
                            </a:solidFill>
                            <a:latin typeface="Cambria Math" panose="02040503050406030204" pitchFamily="18" charset="0"/>
                          </a:rPr>
                          <m:t> </m:t>
                        </m:r>
                      </m:oMath>
                    </m:oMathPara>
                  </a14:m>
                  <a:endParaRPr lang="en-US" sz="1100" dirty="0"/>
                </a:p>
              </p:txBody>
            </p:sp>
          </mc:Choice>
          <mc:Fallback xmlns="">
            <p:sp>
              <p:nvSpPr>
                <p:cNvPr id="16" name="TextBox 15">
                  <a:extLst>
                    <a:ext uri="{FF2B5EF4-FFF2-40B4-BE49-F238E27FC236}">
                      <a16:creationId xmlns:a16="http://schemas.microsoft.com/office/drawing/2014/main" id="{2AA1545B-6966-859A-BE0D-C51874AF1CA5}"/>
                    </a:ext>
                  </a:extLst>
                </p:cNvPr>
                <p:cNvSpPr txBox="1">
                  <a:spLocks noRot="1" noChangeAspect="1" noMove="1" noResize="1" noEditPoints="1" noAdjustHandles="1" noChangeArrowheads="1" noChangeShapeType="1" noTextEdit="1"/>
                </p:cNvSpPr>
                <p:nvPr/>
              </p:nvSpPr>
              <p:spPr>
                <a:xfrm>
                  <a:off x="10879729" y="4038600"/>
                  <a:ext cx="1262910" cy="169277"/>
                </a:xfrm>
                <a:prstGeom prst="rect">
                  <a:avLst/>
                </a:prstGeom>
                <a:blipFill>
                  <a:blip r:embed="rId9"/>
                  <a:stretch>
                    <a:fillRect l="-1980" t="-7143" r="-3960" b="-35714"/>
                  </a:stretch>
                </a:blipFill>
              </p:spPr>
              <p:txBody>
                <a:bodyPr/>
                <a:lstStyle/>
                <a:p>
                  <a:r>
                    <a:rPr lang="en-US">
                      <a:noFill/>
                    </a:rPr>
                    <a:t> </a:t>
                  </a:r>
                </a:p>
              </p:txBody>
            </p:sp>
          </mc:Fallback>
        </mc:AlternateContent>
      </p:grpSp>
    </p:spTree>
    <p:extLst>
      <p:ext uri="{BB962C8B-B14F-4D97-AF65-F5344CB8AC3E}">
        <p14:creationId xmlns:p14="http://schemas.microsoft.com/office/powerpoint/2010/main" val="345814372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 at 16</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r>
                      <a:rPr lang="en-US" sz="2400" b="1" i="1" smtClean="0">
                        <a:solidFill>
                          <a:srgbClr val="77933C"/>
                        </a:solidFill>
                        <a:latin typeface="Cambria Math" panose="02040503050406030204" pitchFamily="18" charset="0"/>
                        <a:ea typeface="Cambria Math" panose="02040503050406030204" pitchFamily="18" charset="0"/>
                        <a:cs typeface="+mj-cs"/>
                      </a:rPr>
                      <m:t>𝑵</m:t>
                    </m:r>
                  </m:oMath>
                </a14:m>
                <a:endParaRPr lang="en-US" sz="2400" b="1" dirty="0">
                  <a:solidFill>
                    <a:srgbClr val="77933C"/>
                  </a:solidFill>
                  <a:latin typeface="Helvetica" pitchFamily="34" charset="0"/>
                  <a:ea typeface="+mj-ea"/>
                  <a:cs typeface="+mj-cs"/>
                </a:endParaRP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609600"/>
                <a:ext cx="11582400" cy="1219200"/>
              </a:xfrm>
              <a:prstGeom prst="rect">
                <a:avLst/>
              </a:prstGeom>
              <a:blipFill>
                <a:blip r:embed="rId6"/>
                <a:stretch>
                  <a:fillRect l="-7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A1F53595-4472-9DFC-BF5F-B25DBFBE6ABC}"/>
              </a:ext>
            </a:extLst>
          </p:cNvPr>
          <p:cNvSpPr txBox="1"/>
          <p:nvPr/>
        </p:nvSpPr>
        <p:spPr>
          <a:xfrm>
            <a:off x="127908" y="2133600"/>
            <a:ext cx="6135013" cy="2400657"/>
          </a:xfrm>
          <a:prstGeom prst="rect">
            <a:avLst/>
          </a:prstGeom>
          <a:noFill/>
        </p:spPr>
        <p:txBody>
          <a:bodyPr wrap="none" rtlCol="0">
            <a:spAutoFit/>
          </a:bodyPr>
          <a:lstStyle/>
          <a:p>
            <a:r>
              <a:rPr lang="en-US" sz="2400" b="1" dirty="0"/>
              <a:t>Calculation</a:t>
            </a:r>
          </a:p>
          <a:p>
            <a:endParaRPr lang="en-US" dirty="0"/>
          </a:p>
          <a:p>
            <a:pPr marL="800100" lvl="1" indent="-342900">
              <a:lnSpc>
                <a:spcPct val="200000"/>
              </a:lnSpc>
              <a:buFont typeface="+mj-lt"/>
              <a:buAutoNum type="arabicPeriod"/>
            </a:pPr>
            <a:r>
              <a:rPr lang="en-US" dirty="0"/>
              <a:t>Geostrophic Shear: MOVE hydrographic moorings</a:t>
            </a:r>
          </a:p>
          <a:p>
            <a:pPr marL="800100" lvl="1" indent="-342900">
              <a:lnSpc>
                <a:spcPct val="200000"/>
              </a:lnSpc>
              <a:buFont typeface="+mj-lt"/>
              <a:buAutoNum type="arabicPeriod"/>
            </a:pPr>
            <a:r>
              <a:rPr lang="en-US" dirty="0"/>
              <a:t>Referencing: Level of no motion at 4500 m</a:t>
            </a:r>
          </a:p>
          <a:p>
            <a:endParaRPr lang="en-US" dirty="0"/>
          </a:p>
          <a:p>
            <a:endParaRPr lang="en-US" dirty="0"/>
          </a:p>
        </p:txBody>
      </p:sp>
      <p:pic>
        <p:nvPicPr>
          <p:cNvPr id="14" name="Picture 13">
            <a:extLst>
              <a:ext uri="{FF2B5EF4-FFF2-40B4-BE49-F238E27FC236}">
                <a16:creationId xmlns:a16="http://schemas.microsoft.com/office/drawing/2014/main" id="{B301DD28-AA2F-21D4-BFDE-E0507504C9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1687252"/>
            <a:ext cx="4565703" cy="4304549"/>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9893712-6AD6-5292-E37D-A31F5120E5B8}"/>
                  </a:ext>
                </a:extLst>
              </p:cNvPr>
              <p:cNvSpPr txBox="1"/>
              <p:nvPr/>
            </p:nvSpPr>
            <p:spPr>
              <a:xfrm>
                <a:off x="10898523" y="3124200"/>
                <a:ext cx="1184363"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100" i="1" smtClean="0">
                              <a:solidFill>
                                <a:srgbClr val="FF7F50"/>
                              </a:solidFill>
                              <a:latin typeface="Cambria Math" panose="02040503050406030204" pitchFamily="18" charset="0"/>
                            </a:rPr>
                          </m:ctrlPr>
                        </m:sSubPr>
                        <m:e>
                          <m:r>
                            <a:rPr lang="en-US" sz="1100" i="1" smtClean="0">
                              <a:solidFill>
                                <a:srgbClr val="FF7F50"/>
                              </a:solidFill>
                              <a:latin typeface="Cambria Math" panose="02040503050406030204" pitchFamily="18" charset="0"/>
                              <a:ea typeface="Cambria Math" panose="02040503050406030204" pitchFamily="18" charset="0"/>
                            </a:rPr>
                            <m:t>𝛾</m:t>
                          </m:r>
                        </m:e>
                        <m:sub>
                          <m:r>
                            <a:rPr lang="en-US" sz="1100" b="0" i="1" smtClean="0">
                              <a:solidFill>
                                <a:srgbClr val="FF7F50"/>
                              </a:solidFill>
                              <a:latin typeface="Cambria Math" panose="02040503050406030204" pitchFamily="18" charset="0"/>
                            </a:rPr>
                            <m:t>𝑛</m:t>
                          </m:r>
                        </m:sub>
                      </m:sSub>
                      <m:r>
                        <a:rPr lang="en-US" sz="1100" b="0" i="1" smtClean="0">
                          <a:solidFill>
                            <a:srgbClr val="FF7F50"/>
                          </a:solidFill>
                          <a:latin typeface="Cambria Math" panose="02040503050406030204" pitchFamily="18" charset="0"/>
                        </a:rPr>
                        <m:t>=28.11 </m:t>
                      </m:r>
                      <m:r>
                        <a:rPr lang="en-US" sz="1100" b="0" i="1" smtClean="0">
                          <a:solidFill>
                            <a:srgbClr val="FF7F50"/>
                          </a:solidFill>
                          <a:latin typeface="Cambria Math" panose="02040503050406030204" pitchFamily="18" charset="0"/>
                        </a:rPr>
                        <m:t>𝑘𝑔</m:t>
                      </m:r>
                      <m:r>
                        <a:rPr lang="en-US" sz="1100" b="0" i="1" smtClean="0">
                          <a:solidFill>
                            <a:srgbClr val="FF7F50"/>
                          </a:solidFill>
                          <a:latin typeface="Cambria Math" panose="02040503050406030204" pitchFamily="18" charset="0"/>
                        </a:rPr>
                        <m:t>/</m:t>
                      </m:r>
                      <m:sSup>
                        <m:sSupPr>
                          <m:ctrlPr>
                            <a:rPr lang="en-US" sz="1100" b="0" i="1" smtClean="0">
                              <a:solidFill>
                                <a:srgbClr val="FF7F50"/>
                              </a:solidFill>
                              <a:latin typeface="Cambria Math" panose="02040503050406030204" pitchFamily="18" charset="0"/>
                            </a:rPr>
                          </m:ctrlPr>
                        </m:sSupPr>
                        <m:e>
                          <m:r>
                            <a:rPr lang="en-US" sz="1100" b="0" i="1" smtClean="0">
                              <a:solidFill>
                                <a:srgbClr val="FF7F50"/>
                              </a:solidFill>
                              <a:latin typeface="Cambria Math" panose="02040503050406030204" pitchFamily="18" charset="0"/>
                            </a:rPr>
                            <m:t>𝑚</m:t>
                          </m:r>
                        </m:e>
                        <m:sup>
                          <m:r>
                            <a:rPr lang="en-US" sz="1100" b="0" i="1" smtClean="0">
                              <a:solidFill>
                                <a:srgbClr val="FF7F50"/>
                              </a:solidFill>
                              <a:latin typeface="Cambria Math" panose="02040503050406030204" pitchFamily="18" charset="0"/>
                            </a:rPr>
                            <m:t>3</m:t>
                          </m:r>
                        </m:sup>
                      </m:sSup>
                      <m:r>
                        <a:rPr lang="en-US" sz="1100" b="0" i="1" smtClean="0">
                          <a:solidFill>
                            <a:srgbClr val="FF7F50"/>
                          </a:solidFill>
                          <a:latin typeface="Cambria Math" panose="02040503050406030204" pitchFamily="18" charset="0"/>
                        </a:rPr>
                        <m:t> </m:t>
                      </m:r>
                    </m:oMath>
                  </m:oMathPara>
                </a14:m>
                <a:endParaRPr lang="en-US" sz="1100" dirty="0"/>
              </a:p>
            </p:txBody>
          </p:sp>
        </mc:Choice>
        <mc:Fallback xmlns="">
          <p:sp>
            <p:nvSpPr>
              <p:cNvPr id="15" name="TextBox 14">
                <a:extLst>
                  <a:ext uri="{FF2B5EF4-FFF2-40B4-BE49-F238E27FC236}">
                    <a16:creationId xmlns:a16="http://schemas.microsoft.com/office/drawing/2014/main" id="{59893712-6AD6-5292-E37D-A31F5120E5B8}"/>
                  </a:ext>
                </a:extLst>
              </p:cNvPr>
              <p:cNvSpPr txBox="1">
                <a:spLocks noRot="1" noChangeAspect="1" noMove="1" noResize="1" noEditPoints="1" noAdjustHandles="1" noChangeArrowheads="1" noChangeShapeType="1" noTextEdit="1"/>
              </p:cNvSpPr>
              <p:nvPr/>
            </p:nvSpPr>
            <p:spPr>
              <a:xfrm>
                <a:off x="10898523" y="3124200"/>
                <a:ext cx="1184363" cy="169277"/>
              </a:xfrm>
              <a:prstGeom prst="rect">
                <a:avLst/>
              </a:prstGeom>
              <a:blipFill>
                <a:blip r:embed="rId8"/>
                <a:stretch>
                  <a:fillRect l="-2128" t="-7143" r="-4255" b="-3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AA1545B-6966-859A-BE0D-C51874AF1CA5}"/>
                  </a:ext>
                </a:extLst>
              </p:cNvPr>
              <p:cNvSpPr txBox="1"/>
              <p:nvPr/>
            </p:nvSpPr>
            <p:spPr>
              <a:xfrm>
                <a:off x="10879729" y="4038600"/>
                <a:ext cx="1262910"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100" i="1" smtClean="0">
                              <a:solidFill>
                                <a:srgbClr val="FF7F50"/>
                              </a:solidFill>
                              <a:latin typeface="Cambria Math" panose="02040503050406030204" pitchFamily="18" charset="0"/>
                            </a:rPr>
                          </m:ctrlPr>
                        </m:sSubPr>
                        <m:e>
                          <m:r>
                            <a:rPr lang="en-US" sz="1100" i="1" smtClean="0">
                              <a:solidFill>
                                <a:srgbClr val="FF7F50"/>
                              </a:solidFill>
                              <a:latin typeface="Cambria Math" panose="02040503050406030204" pitchFamily="18" charset="0"/>
                              <a:ea typeface="Cambria Math" panose="02040503050406030204" pitchFamily="18" charset="0"/>
                            </a:rPr>
                            <m:t>𝛾</m:t>
                          </m:r>
                        </m:e>
                        <m:sub>
                          <m:r>
                            <a:rPr lang="en-US" sz="1100" b="0" i="1" smtClean="0">
                              <a:solidFill>
                                <a:srgbClr val="FF7F50"/>
                              </a:solidFill>
                              <a:latin typeface="Cambria Math" panose="02040503050406030204" pitchFamily="18" charset="0"/>
                            </a:rPr>
                            <m:t>𝑛</m:t>
                          </m:r>
                        </m:sub>
                      </m:sSub>
                      <m:r>
                        <a:rPr lang="en-US" sz="1100" b="0" i="1" smtClean="0">
                          <a:solidFill>
                            <a:srgbClr val="FF7F50"/>
                          </a:solidFill>
                          <a:latin typeface="Cambria Math" panose="02040503050406030204" pitchFamily="18" charset="0"/>
                        </a:rPr>
                        <m:t>=28.135 </m:t>
                      </m:r>
                      <m:r>
                        <a:rPr lang="en-US" sz="1100" b="0" i="1" smtClean="0">
                          <a:solidFill>
                            <a:srgbClr val="FF7F50"/>
                          </a:solidFill>
                          <a:latin typeface="Cambria Math" panose="02040503050406030204" pitchFamily="18" charset="0"/>
                        </a:rPr>
                        <m:t>𝑘𝑔</m:t>
                      </m:r>
                      <m:r>
                        <a:rPr lang="en-US" sz="1100" b="0" i="1" smtClean="0">
                          <a:solidFill>
                            <a:srgbClr val="FF7F50"/>
                          </a:solidFill>
                          <a:latin typeface="Cambria Math" panose="02040503050406030204" pitchFamily="18" charset="0"/>
                        </a:rPr>
                        <m:t>/</m:t>
                      </m:r>
                      <m:sSup>
                        <m:sSupPr>
                          <m:ctrlPr>
                            <a:rPr lang="en-US" sz="1100" b="0" i="1" smtClean="0">
                              <a:solidFill>
                                <a:srgbClr val="FF7F50"/>
                              </a:solidFill>
                              <a:latin typeface="Cambria Math" panose="02040503050406030204" pitchFamily="18" charset="0"/>
                            </a:rPr>
                          </m:ctrlPr>
                        </m:sSupPr>
                        <m:e>
                          <m:r>
                            <a:rPr lang="en-US" sz="1100" b="0" i="1" smtClean="0">
                              <a:solidFill>
                                <a:srgbClr val="FF7F50"/>
                              </a:solidFill>
                              <a:latin typeface="Cambria Math" panose="02040503050406030204" pitchFamily="18" charset="0"/>
                            </a:rPr>
                            <m:t>𝑚</m:t>
                          </m:r>
                        </m:e>
                        <m:sup>
                          <m:r>
                            <a:rPr lang="en-US" sz="1100" b="0" i="1" smtClean="0">
                              <a:solidFill>
                                <a:srgbClr val="FF7F50"/>
                              </a:solidFill>
                              <a:latin typeface="Cambria Math" panose="02040503050406030204" pitchFamily="18" charset="0"/>
                            </a:rPr>
                            <m:t>3</m:t>
                          </m:r>
                        </m:sup>
                      </m:sSup>
                      <m:r>
                        <a:rPr lang="en-US" sz="1100" b="0" i="1" smtClean="0">
                          <a:solidFill>
                            <a:srgbClr val="FF7F50"/>
                          </a:solidFill>
                          <a:latin typeface="Cambria Math" panose="02040503050406030204" pitchFamily="18" charset="0"/>
                        </a:rPr>
                        <m:t> </m:t>
                      </m:r>
                    </m:oMath>
                  </m:oMathPara>
                </a14:m>
                <a:endParaRPr lang="en-US" sz="1100" dirty="0"/>
              </a:p>
            </p:txBody>
          </p:sp>
        </mc:Choice>
        <mc:Fallback xmlns="">
          <p:sp>
            <p:nvSpPr>
              <p:cNvPr id="16" name="TextBox 15">
                <a:extLst>
                  <a:ext uri="{FF2B5EF4-FFF2-40B4-BE49-F238E27FC236}">
                    <a16:creationId xmlns:a16="http://schemas.microsoft.com/office/drawing/2014/main" id="{2AA1545B-6966-859A-BE0D-C51874AF1CA5}"/>
                  </a:ext>
                </a:extLst>
              </p:cNvPr>
              <p:cNvSpPr txBox="1">
                <a:spLocks noRot="1" noChangeAspect="1" noMove="1" noResize="1" noEditPoints="1" noAdjustHandles="1" noChangeArrowheads="1" noChangeShapeType="1" noTextEdit="1"/>
              </p:cNvSpPr>
              <p:nvPr/>
            </p:nvSpPr>
            <p:spPr>
              <a:xfrm>
                <a:off x="10879729" y="4038600"/>
                <a:ext cx="1262910" cy="169277"/>
              </a:xfrm>
              <a:prstGeom prst="rect">
                <a:avLst/>
              </a:prstGeom>
              <a:blipFill>
                <a:blip r:embed="rId9"/>
                <a:stretch>
                  <a:fillRect l="-1980" t="-7143" r="-3960" b="-35714"/>
                </a:stretch>
              </a:blipFill>
            </p:spPr>
            <p:txBody>
              <a:bodyPr/>
              <a:lstStyle/>
              <a:p>
                <a:r>
                  <a:rPr lang="en-US">
                    <a:noFill/>
                  </a:rPr>
                  <a:t> </a:t>
                </a:r>
              </a:p>
            </p:txBody>
          </p:sp>
        </mc:Fallback>
      </mc:AlternateContent>
    </p:spTree>
    <p:extLst>
      <p:ext uri="{BB962C8B-B14F-4D97-AF65-F5344CB8AC3E}">
        <p14:creationId xmlns:p14="http://schemas.microsoft.com/office/powerpoint/2010/main" val="3310253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 at 16</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r>
                      <a:rPr lang="en-US" sz="2400" b="1" i="1" smtClean="0">
                        <a:solidFill>
                          <a:srgbClr val="77933C"/>
                        </a:solidFill>
                        <a:latin typeface="Cambria Math" panose="02040503050406030204" pitchFamily="18" charset="0"/>
                        <a:ea typeface="Cambria Math" panose="02040503050406030204" pitchFamily="18" charset="0"/>
                        <a:cs typeface="+mj-cs"/>
                      </a:rPr>
                      <m:t>𝑵</m:t>
                    </m:r>
                  </m:oMath>
                </a14:m>
                <a:endParaRPr lang="en-US" sz="2400" b="1" dirty="0">
                  <a:solidFill>
                    <a:srgbClr val="77933C"/>
                  </a:solidFill>
                  <a:latin typeface="Helvetica" pitchFamily="34" charset="0"/>
                  <a:ea typeface="+mj-ea"/>
                  <a:cs typeface="+mj-cs"/>
                </a:endParaRP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609600"/>
                <a:ext cx="11582400" cy="1219200"/>
              </a:xfrm>
              <a:prstGeom prst="rect">
                <a:avLst/>
              </a:prstGeom>
              <a:blipFill>
                <a:blip r:embed="rId6"/>
                <a:stretch>
                  <a:fillRect l="-7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A1F53595-4472-9DFC-BF5F-B25DBFBE6ABC}"/>
              </a:ext>
            </a:extLst>
          </p:cNvPr>
          <p:cNvSpPr txBox="1"/>
          <p:nvPr/>
        </p:nvSpPr>
        <p:spPr>
          <a:xfrm>
            <a:off x="127908" y="2133600"/>
            <a:ext cx="7315201" cy="3231654"/>
          </a:xfrm>
          <a:prstGeom prst="rect">
            <a:avLst/>
          </a:prstGeom>
          <a:noFill/>
        </p:spPr>
        <p:txBody>
          <a:bodyPr wrap="square" rtlCol="0">
            <a:spAutoFit/>
          </a:bodyPr>
          <a:lstStyle/>
          <a:p>
            <a:r>
              <a:rPr lang="en-US" sz="2400" b="1" dirty="0"/>
              <a:t>Calculation</a:t>
            </a:r>
          </a:p>
          <a:p>
            <a:endParaRPr lang="en-US" dirty="0"/>
          </a:p>
          <a:p>
            <a:pPr marL="800100" lvl="1" indent="-342900">
              <a:lnSpc>
                <a:spcPct val="200000"/>
              </a:lnSpc>
              <a:buFont typeface="+mj-lt"/>
              <a:buAutoNum type="arabicPeriod"/>
            </a:pPr>
            <a:r>
              <a:rPr lang="en-US" dirty="0"/>
              <a:t>Geostrophic Shear: MOVE hydrographic moorings</a:t>
            </a:r>
          </a:p>
          <a:p>
            <a:pPr marL="800100" lvl="1" indent="-342900">
              <a:lnSpc>
                <a:spcPct val="200000"/>
              </a:lnSpc>
              <a:buFont typeface="+mj-lt"/>
              <a:buAutoNum type="arabicPeriod"/>
            </a:pPr>
            <a:r>
              <a:rPr lang="en-US" dirty="0"/>
              <a:t>Referencing: Level of no motion at 4500 m</a:t>
            </a:r>
          </a:p>
          <a:p>
            <a:pPr marL="800100" lvl="1" indent="-342900">
              <a:lnSpc>
                <a:spcPct val="200000"/>
              </a:lnSpc>
              <a:buFont typeface="+mj-lt"/>
              <a:buAutoNum type="arabicPeriod"/>
            </a:pPr>
            <a:r>
              <a:rPr lang="en-US" dirty="0"/>
              <a:t>Vertical Extrapolation below 5000 m: zero flow between 5600-5800 m</a:t>
            </a:r>
          </a:p>
          <a:p>
            <a:endParaRPr lang="en-US" dirty="0"/>
          </a:p>
        </p:txBody>
      </p:sp>
      <p:pic>
        <p:nvPicPr>
          <p:cNvPr id="5" name="Picture 4" descr="A graph of a mountain range&#10;&#10;Description automatically generated">
            <a:extLst>
              <a:ext uri="{FF2B5EF4-FFF2-40B4-BE49-F238E27FC236}">
                <a16:creationId xmlns:a16="http://schemas.microsoft.com/office/drawing/2014/main" id="{CC106567-135C-60D3-D7D3-DA60B61D0F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3110" y="1634008"/>
            <a:ext cx="4376200" cy="4134039"/>
          </a:xfrm>
          <a:prstGeom prst="rect">
            <a:avLst/>
          </a:prstGeom>
        </p:spPr>
      </p:pic>
      <p:sp>
        <p:nvSpPr>
          <p:cNvPr id="10" name="TextBox 9">
            <a:extLst>
              <a:ext uri="{FF2B5EF4-FFF2-40B4-BE49-F238E27FC236}">
                <a16:creationId xmlns:a16="http://schemas.microsoft.com/office/drawing/2014/main" id="{42B52748-DE18-198D-E4CE-ECDA6CF62D7D}"/>
              </a:ext>
            </a:extLst>
          </p:cNvPr>
          <p:cNvSpPr txBox="1"/>
          <p:nvPr/>
        </p:nvSpPr>
        <p:spPr>
          <a:xfrm>
            <a:off x="9577384" y="5768047"/>
            <a:ext cx="2351926" cy="338554"/>
          </a:xfrm>
          <a:prstGeom prst="rect">
            <a:avLst/>
          </a:prstGeom>
          <a:noFill/>
        </p:spPr>
        <p:txBody>
          <a:bodyPr wrap="none" rtlCol="0">
            <a:spAutoFit/>
          </a:bodyPr>
          <a:lstStyle/>
          <a:p>
            <a:r>
              <a:rPr lang="en-US" sz="1600" dirty="0"/>
              <a:t>+ velocities = northward</a:t>
            </a:r>
          </a:p>
        </p:txBody>
      </p:sp>
    </p:spTree>
    <p:extLst>
      <p:ext uri="{BB962C8B-B14F-4D97-AF65-F5344CB8AC3E}">
        <p14:creationId xmlns:p14="http://schemas.microsoft.com/office/powerpoint/2010/main" val="435596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 at 16</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r>
                      <a:rPr lang="en-US" sz="2400" b="1" i="1" smtClean="0">
                        <a:solidFill>
                          <a:srgbClr val="77933C"/>
                        </a:solidFill>
                        <a:latin typeface="Cambria Math" panose="02040503050406030204" pitchFamily="18" charset="0"/>
                        <a:ea typeface="Cambria Math" panose="02040503050406030204" pitchFamily="18" charset="0"/>
                        <a:cs typeface="+mj-cs"/>
                      </a:rPr>
                      <m:t>𝑵</m:t>
                    </m:r>
                  </m:oMath>
                </a14:m>
                <a:endParaRPr lang="en-US" sz="2400" b="1" dirty="0">
                  <a:solidFill>
                    <a:srgbClr val="77933C"/>
                  </a:solidFill>
                  <a:latin typeface="Helvetica" pitchFamily="34" charset="0"/>
                  <a:ea typeface="+mj-ea"/>
                  <a:cs typeface="+mj-cs"/>
                </a:endParaRP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609600"/>
                <a:ext cx="11582400" cy="1219200"/>
              </a:xfrm>
              <a:prstGeom prst="rect">
                <a:avLst/>
              </a:prstGeom>
              <a:blipFill>
                <a:blip r:embed="rId6"/>
                <a:stretch>
                  <a:fillRect l="-7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A1F53595-4472-9DFC-BF5F-B25DBFBE6ABC}"/>
              </a:ext>
            </a:extLst>
          </p:cNvPr>
          <p:cNvSpPr txBox="1"/>
          <p:nvPr/>
        </p:nvSpPr>
        <p:spPr>
          <a:xfrm>
            <a:off x="127909" y="2133600"/>
            <a:ext cx="7315200" cy="3785652"/>
          </a:xfrm>
          <a:prstGeom prst="rect">
            <a:avLst/>
          </a:prstGeom>
          <a:noFill/>
        </p:spPr>
        <p:txBody>
          <a:bodyPr wrap="square" rtlCol="0">
            <a:spAutoFit/>
          </a:bodyPr>
          <a:lstStyle/>
          <a:p>
            <a:r>
              <a:rPr lang="en-US" sz="2400" b="1" dirty="0"/>
              <a:t>Calculation</a:t>
            </a:r>
          </a:p>
          <a:p>
            <a:endParaRPr lang="en-US" dirty="0"/>
          </a:p>
          <a:p>
            <a:pPr marL="800100" lvl="1" indent="-342900">
              <a:lnSpc>
                <a:spcPct val="200000"/>
              </a:lnSpc>
              <a:buFont typeface="+mj-lt"/>
              <a:buAutoNum type="arabicPeriod"/>
            </a:pPr>
            <a:r>
              <a:rPr lang="en-US" dirty="0"/>
              <a:t>Geostrophic Shear: MOVE hydrographic moorings</a:t>
            </a:r>
          </a:p>
          <a:p>
            <a:pPr marL="800100" lvl="1" indent="-342900">
              <a:lnSpc>
                <a:spcPct val="200000"/>
              </a:lnSpc>
              <a:buFont typeface="+mj-lt"/>
              <a:buAutoNum type="arabicPeriod"/>
            </a:pPr>
            <a:r>
              <a:rPr lang="en-US" dirty="0"/>
              <a:t>Referencing: Level of no motion at 4500 m</a:t>
            </a:r>
          </a:p>
          <a:p>
            <a:pPr marL="800100" lvl="1" indent="-342900">
              <a:lnSpc>
                <a:spcPct val="200000"/>
              </a:lnSpc>
              <a:buFont typeface="+mj-lt"/>
              <a:buAutoNum type="arabicPeriod"/>
            </a:pPr>
            <a:r>
              <a:rPr lang="en-US" dirty="0"/>
              <a:t>Vertical Extrapolation below 5000 m: zero flow between 5600-5800 m</a:t>
            </a:r>
          </a:p>
          <a:p>
            <a:pPr marL="800100" lvl="1" indent="-342900">
              <a:lnSpc>
                <a:spcPct val="200000"/>
              </a:lnSpc>
              <a:buFont typeface="+mj-lt"/>
              <a:buAutoNum type="arabicPeriod"/>
            </a:pPr>
            <a:r>
              <a:rPr lang="en-US" dirty="0"/>
              <a:t>Transport integration below 4500 m</a:t>
            </a:r>
          </a:p>
          <a:p>
            <a:endParaRPr lang="en-US" dirty="0"/>
          </a:p>
        </p:txBody>
      </p:sp>
      <p:pic>
        <p:nvPicPr>
          <p:cNvPr id="5" name="Picture 4" descr="A graph of a mountain range&#10;&#10;Description automatically generated">
            <a:extLst>
              <a:ext uri="{FF2B5EF4-FFF2-40B4-BE49-F238E27FC236}">
                <a16:creationId xmlns:a16="http://schemas.microsoft.com/office/drawing/2014/main" id="{CC106567-135C-60D3-D7D3-DA60B61D0F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3110" y="1634008"/>
            <a:ext cx="4376200" cy="4134039"/>
          </a:xfrm>
          <a:prstGeom prst="rect">
            <a:avLst/>
          </a:prstGeom>
        </p:spPr>
      </p:pic>
      <p:sp>
        <p:nvSpPr>
          <p:cNvPr id="4" name="TextBox 3">
            <a:extLst>
              <a:ext uri="{FF2B5EF4-FFF2-40B4-BE49-F238E27FC236}">
                <a16:creationId xmlns:a16="http://schemas.microsoft.com/office/drawing/2014/main" id="{FB97405B-75AB-E7A2-BAE1-299D402B98FA}"/>
              </a:ext>
            </a:extLst>
          </p:cNvPr>
          <p:cNvSpPr txBox="1"/>
          <p:nvPr/>
        </p:nvSpPr>
        <p:spPr>
          <a:xfrm>
            <a:off x="9577384" y="5768047"/>
            <a:ext cx="2351926" cy="338554"/>
          </a:xfrm>
          <a:prstGeom prst="rect">
            <a:avLst/>
          </a:prstGeom>
          <a:noFill/>
        </p:spPr>
        <p:txBody>
          <a:bodyPr wrap="none" rtlCol="0">
            <a:spAutoFit/>
          </a:bodyPr>
          <a:lstStyle/>
          <a:p>
            <a:r>
              <a:rPr lang="en-US" sz="1600" dirty="0"/>
              <a:t>+ velocities = northward</a:t>
            </a:r>
          </a:p>
        </p:txBody>
      </p:sp>
    </p:spTree>
    <p:extLst>
      <p:ext uri="{BB962C8B-B14F-4D97-AF65-F5344CB8AC3E}">
        <p14:creationId xmlns:p14="http://schemas.microsoft.com/office/powerpoint/2010/main" val="4277712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a:t>
            </a:r>
          </a:p>
        </p:txBody>
      </p:sp>
      <p:pic>
        <p:nvPicPr>
          <p:cNvPr id="7" name="Picture 6" descr="A graph of a curve&#10;&#10;Description automatically generated">
            <a:extLst>
              <a:ext uri="{FF2B5EF4-FFF2-40B4-BE49-F238E27FC236}">
                <a16:creationId xmlns:a16="http://schemas.microsoft.com/office/drawing/2014/main" id="{391EFD7D-7F48-D6B7-BFD0-B3A79F52CE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2017731"/>
            <a:ext cx="2722223" cy="3384550"/>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0000F0B-410E-A069-4C80-669C9B89B7B5}"/>
                  </a:ext>
                </a:extLst>
              </p:cNvPr>
              <p:cNvSpPr txBox="1"/>
              <p:nvPr/>
            </p:nvSpPr>
            <p:spPr>
              <a:xfrm>
                <a:off x="377182" y="1644134"/>
                <a:ext cx="2486578" cy="369332"/>
              </a:xfrm>
              <a:prstGeom prst="rect">
                <a:avLst/>
              </a:prstGeom>
              <a:noFill/>
            </p:spPr>
            <p:txBody>
              <a:bodyPr wrap="none" rtlCol="0">
                <a:spAutoFit/>
              </a:bodyPr>
              <a:lstStyle/>
              <a:p>
                <a:r>
                  <a:rPr lang="en-US" dirty="0"/>
                  <a:t>Mean: 2.40</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0.25 Sv  </a:t>
                </a:r>
              </a:p>
            </p:txBody>
          </p:sp>
        </mc:Choice>
        <mc:Fallback xmlns="">
          <p:sp>
            <p:nvSpPr>
              <p:cNvPr id="13" name="TextBox 12">
                <a:extLst>
                  <a:ext uri="{FF2B5EF4-FFF2-40B4-BE49-F238E27FC236}">
                    <a16:creationId xmlns:a16="http://schemas.microsoft.com/office/drawing/2014/main" id="{80000F0B-410E-A069-4C80-669C9B89B7B5}"/>
                  </a:ext>
                </a:extLst>
              </p:cNvPr>
              <p:cNvSpPr txBox="1">
                <a:spLocks noRot="1" noChangeAspect="1" noMove="1" noResize="1" noEditPoints="1" noAdjustHandles="1" noChangeArrowheads="1" noChangeShapeType="1" noTextEdit="1"/>
              </p:cNvSpPr>
              <p:nvPr/>
            </p:nvSpPr>
            <p:spPr>
              <a:xfrm>
                <a:off x="377182" y="1644134"/>
                <a:ext cx="2486578" cy="369332"/>
              </a:xfrm>
              <a:prstGeom prst="rect">
                <a:avLst/>
              </a:prstGeom>
              <a:blipFill>
                <a:blip r:embed="rId7"/>
                <a:stretch>
                  <a:fillRect l="-2030" t="-6667" b="-26667"/>
                </a:stretch>
              </a:blipFill>
            </p:spPr>
            <p:txBody>
              <a:bodyPr/>
              <a:lstStyle/>
              <a:p>
                <a:r>
                  <a:rPr lang="en-US">
                    <a:noFill/>
                  </a:rPr>
                  <a:t> </a:t>
                </a:r>
              </a:p>
            </p:txBody>
          </p:sp>
        </mc:Fallback>
      </mc:AlternateContent>
    </p:spTree>
    <p:extLst>
      <p:ext uri="{BB962C8B-B14F-4D97-AF65-F5344CB8AC3E}">
        <p14:creationId xmlns:p14="http://schemas.microsoft.com/office/powerpoint/2010/main" val="87174209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6096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The Geostrophic AABW Transport variability</a:t>
            </a:r>
          </a:p>
        </p:txBody>
      </p:sp>
      <p:pic>
        <p:nvPicPr>
          <p:cNvPr id="7" name="Picture 6" descr="A graph of a curve&#10;&#10;Description automatically generated">
            <a:extLst>
              <a:ext uri="{FF2B5EF4-FFF2-40B4-BE49-F238E27FC236}">
                <a16:creationId xmlns:a16="http://schemas.microsoft.com/office/drawing/2014/main" id="{391EFD7D-7F48-D6B7-BFD0-B3A79F52CE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2017731"/>
            <a:ext cx="2722223" cy="3384550"/>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0000F0B-410E-A069-4C80-669C9B89B7B5}"/>
                  </a:ext>
                </a:extLst>
              </p:cNvPr>
              <p:cNvSpPr txBox="1"/>
              <p:nvPr/>
            </p:nvSpPr>
            <p:spPr>
              <a:xfrm>
                <a:off x="377182" y="1644134"/>
                <a:ext cx="2486578" cy="369332"/>
              </a:xfrm>
              <a:prstGeom prst="rect">
                <a:avLst/>
              </a:prstGeom>
              <a:noFill/>
            </p:spPr>
            <p:txBody>
              <a:bodyPr wrap="none" rtlCol="0">
                <a:spAutoFit/>
              </a:bodyPr>
              <a:lstStyle/>
              <a:p>
                <a:r>
                  <a:rPr lang="en-US" dirty="0"/>
                  <a:t>Mean: 2.40</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0.25 Sv  </a:t>
                </a:r>
              </a:p>
            </p:txBody>
          </p:sp>
        </mc:Choice>
        <mc:Fallback xmlns="">
          <p:sp>
            <p:nvSpPr>
              <p:cNvPr id="13" name="TextBox 12">
                <a:extLst>
                  <a:ext uri="{FF2B5EF4-FFF2-40B4-BE49-F238E27FC236}">
                    <a16:creationId xmlns:a16="http://schemas.microsoft.com/office/drawing/2014/main" id="{80000F0B-410E-A069-4C80-669C9B89B7B5}"/>
                  </a:ext>
                </a:extLst>
              </p:cNvPr>
              <p:cNvSpPr txBox="1">
                <a:spLocks noRot="1" noChangeAspect="1" noMove="1" noResize="1" noEditPoints="1" noAdjustHandles="1" noChangeArrowheads="1" noChangeShapeType="1" noTextEdit="1"/>
              </p:cNvSpPr>
              <p:nvPr/>
            </p:nvSpPr>
            <p:spPr>
              <a:xfrm>
                <a:off x="377182" y="1644134"/>
                <a:ext cx="2486578" cy="369332"/>
              </a:xfrm>
              <a:prstGeom prst="rect">
                <a:avLst/>
              </a:prstGeom>
              <a:blipFill>
                <a:blip r:embed="rId7"/>
                <a:stretch>
                  <a:fillRect l="-2030" t="-6667" b="-26667"/>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FBDE59F5-84AC-40EA-3CFD-002768AC3A10}"/>
              </a:ext>
            </a:extLst>
          </p:cNvPr>
          <p:cNvGrpSpPr/>
          <p:nvPr/>
        </p:nvGrpSpPr>
        <p:grpSpPr>
          <a:xfrm>
            <a:off x="3893407" y="1657186"/>
            <a:ext cx="8266234" cy="4153564"/>
            <a:chOff x="3893407" y="1657186"/>
            <a:chExt cx="8266234" cy="4153564"/>
          </a:xfrm>
        </p:grpSpPr>
        <p:sp>
          <p:nvSpPr>
            <p:cNvPr id="14" name="TextBox 13">
              <a:extLst>
                <a:ext uri="{FF2B5EF4-FFF2-40B4-BE49-F238E27FC236}">
                  <a16:creationId xmlns:a16="http://schemas.microsoft.com/office/drawing/2014/main" id="{7E7FDF88-F245-F6BC-0728-634C4360691F}"/>
                </a:ext>
              </a:extLst>
            </p:cNvPr>
            <p:cNvSpPr txBox="1"/>
            <p:nvPr/>
          </p:nvSpPr>
          <p:spPr>
            <a:xfrm>
              <a:off x="7973880" y="5441418"/>
              <a:ext cx="4185761" cy="369332"/>
            </a:xfrm>
            <a:prstGeom prst="rect">
              <a:avLst/>
            </a:prstGeom>
            <a:noFill/>
          </p:spPr>
          <p:txBody>
            <a:bodyPr wrap="none" rtlCol="0">
              <a:spAutoFit/>
            </a:bodyPr>
            <a:lstStyle/>
            <a:p>
              <a:r>
                <a:rPr lang="en-US" dirty="0"/>
                <a:t>18-month low-passed filtered transport</a:t>
              </a:r>
            </a:p>
          </p:txBody>
        </p:sp>
        <p:grpSp>
          <p:nvGrpSpPr>
            <p:cNvPr id="3" name="Group 2">
              <a:extLst>
                <a:ext uri="{FF2B5EF4-FFF2-40B4-BE49-F238E27FC236}">
                  <a16:creationId xmlns:a16="http://schemas.microsoft.com/office/drawing/2014/main" id="{B964EBD5-73BF-8467-4DDF-30D987934BCF}"/>
                </a:ext>
              </a:extLst>
            </p:cNvPr>
            <p:cNvGrpSpPr/>
            <p:nvPr/>
          </p:nvGrpSpPr>
          <p:grpSpPr>
            <a:xfrm>
              <a:off x="3893407" y="1657186"/>
              <a:ext cx="7318885" cy="3745095"/>
              <a:chOff x="3893407" y="1657186"/>
              <a:chExt cx="7318885" cy="3745095"/>
            </a:xfrm>
          </p:grpSpPr>
          <p:grpSp>
            <p:nvGrpSpPr>
              <p:cNvPr id="12" name="Group 11">
                <a:extLst>
                  <a:ext uri="{FF2B5EF4-FFF2-40B4-BE49-F238E27FC236}">
                    <a16:creationId xmlns:a16="http://schemas.microsoft.com/office/drawing/2014/main" id="{36B13D8E-5388-F4A2-CC3E-06E88DE724D4}"/>
                  </a:ext>
                </a:extLst>
              </p:cNvPr>
              <p:cNvGrpSpPr/>
              <p:nvPr/>
            </p:nvGrpSpPr>
            <p:grpSpPr>
              <a:xfrm>
                <a:off x="3893407" y="2201881"/>
                <a:ext cx="7162800" cy="3200400"/>
                <a:chOff x="4090105" y="1828800"/>
                <a:chExt cx="7162800" cy="3200400"/>
              </a:xfrm>
            </p:grpSpPr>
            <p:pic>
              <p:nvPicPr>
                <p:cNvPr id="9" name="Picture 8" descr="A graph of different types of lines&#10;&#10;Description automatically generated">
                  <a:extLst>
                    <a:ext uri="{FF2B5EF4-FFF2-40B4-BE49-F238E27FC236}">
                      <a16:creationId xmlns:a16="http://schemas.microsoft.com/office/drawing/2014/main" id="{7F6C855F-70ED-0E65-CA6A-8F6286D4A245}"/>
                    </a:ext>
                  </a:extLst>
                </p:cNvPr>
                <p:cNvPicPr>
                  <a:picLocks noChangeAspect="1"/>
                </p:cNvPicPr>
                <p:nvPr/>
              </p:nvPicPr>
              <p:blipFill rotWithShape="1">
                <a:blip r:embed="rId8">
                  <a:extLst>
                    <a:ext uri="{28A0092B-C50C-407E-A947-70E740481C1C}">
                      <a14:useLocalDpi xmlns:a14="http://schemas.microsoft.com/office/drawing/2010/main" val="0"/>
                    </a:ext>
                  </a:extLst>
                </a:blip>
                <a:srcRect b="54285"/>
                <a:stretch/>
              </p:blipFill>
              <p:spPr>
                <a:xfrm>
                  <a:off x="4090105" y="1828800"/>
                  <a:ext cx="7162800" cy="2862281"/>
                </a:xfrm>
                <a:prstGeom prst="rect">
                  <a:avLst/>
                </a:prstGeom>
              </p:spPr>
            </p:pic>
            <p:sp>
              <p:nvSpPr>
                <p:cNvPr id="11" name="Rectangle 10">
                  <a:extLst>
                    <a:ext uri="{FF2B5EF4-FFF2-40B4-BE49-F238E27FC236}">
                      <a16:creationId xmlns:a16="http://schemas.microsoft.com/office/drawing/2014/main" id="{EA8C054F-B5C0-C506-0242-603B0A5EA251}"/>
                    </a:ext>
                  </a:extLst>
                </p:cNvPr>
                <p:cNvSpPr/>
                <p:nvPr/>
              </p:nvSpPr>
              <p:spPr>
                <a:xfrm>
                  <a:off x="8610600" y="4572000"/>
                  <a:ext cx="25146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aph of different types of lines&#10;&#10;Description automatically generated">
                  <a:extLst>
                    <a:ext uri="{FF2B5EF4-FFF2-40B4-BE49-F238E27FC236}">
                      <a16:creationId xmlns:a16="http://schemas.microsoft.com/office/drawing/2014/main" id="{795EEF1B-9E08-3878-23F3-78C79FA476AA}"/>
                    </a:ext>
                  </a:extLst>
                </p:cNvPr>
                <p:cNvPicPr>
                  <a:picLocks noChangeAspect="1"/>
                </p:cNvPicPr>
                <p:nvPr/>
              </p:nvPicPr>
              <p:blipFill rotWithShape="1">
                <a:blip r:embed="rId8">
                  <a:extLst>
                    <a:ext uri="{28A0092B-C50C-407E-A947-70E740481C1C}">
                      <a14:useLocalDpi xmlns:a14="http://schemas.microsoft.com/office/drawing/2010/main" val="0"/>
                    </a:ext>
                  </a:extLst>
                </a:blip>
                <a:srcRect t="95030"/>
                <a:stretch/>
              </p:blipFill>
              <p:spPr>
                <a:xfrm>
                  <a:off x="4090105" y="4718050"/>
                  <a:ext cx="7162800" cy="311150"/>
                </a:xfrm>
                <a:prstGeom prst="rect">
                  <a:avLst/>
                </a:prstGeom>
              </p:spPr>
            </p:pic>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AB03534-8514-618C-5C99-E417A3E3FD4A}"/>
                      </a:ext>
                    </a:extLst>
                  </p:cNvPr>
                  <p:cNvSpPr txBox="1"/>
                  <p:nvPr/>
                </p:nvSpPr>
                <p:spPr>
                  <a:xfrm>
                    <a:off x="4800600" y="1657186"/>
                    <a:ext cx="6411692" cy="369332"/>
                  </a:xfrm>
                  <a:prstGeom prst="rect">
                    <a:avLst/>
                  </a:prstGeom>
                  <a:noFill/>
                </p:spPr>
                <p:txBody>
                  <a:bodyPr wrap="none" rtlCol="0">
                    <a:spAutoFit/>
                  </a:bodyPr>
                  <a:lstStyle/>
                  <a:p>
                    <a:r>
                      <a:rPr lang="en-US" dirty="0"/>
                      <a:t>Trend = 1.75</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0.65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rPr>
                              <m:t>10</m:t>
                            </m:r>
                          </m:e>
                          <m:sup>
                            <m:r>
                              <a:rPr lang="en-US" b="0" i="1" dirty="0" smtClean="0">
                                <a:latin typeface="Cambria Math" panose="02040503050406030204" pitchFamily="18" charset="0"/>
                              </a:rPr>
                              <m:t>−2</m:t>
                            </m:r>
                          </m:sup>
                        </m:sSup>
                      </m:oMath>
                    </a14:m>
                    <a:r>
                      <a:rPr lang="en-US" dirty="0"/>
                      <a:t> </a:t>
                    </a:r>
                    <a:r>
                      <a:rPr lang="en-US" dirty="0" err="1"/>
                      <a:t>Sv</a:t>
                    </a:r>
                    <a:r>
                      <a:rPr lang="en-US" dirty="0"/>
                      <a:t>/</a:t>
                    </a:r>
                    <a:r>
                      <a:rPr lang="en-US" dirty="0" err="1"/>
                      <a:t>yr</a:t>
                    </a:r>
                    <a:r>
                      <a:rPr lang="en-US" dirty="0"/>
                      <a:t> ~ 12% reduction in 20 years</a:t>
                    </a:r>
                  </a:p>
                </p:txBody>
              </p:sp>
            </mc:Choice>
            <mc:Fallback xmlns="">
              <p:sp>
                <p:nvSpPr>
                  <p:cNvPr id="15" name="TextBox 14">
                    <a:extLst>
                      <a:ext uri="{FF2B5EF4-FFF2-40B4-BE49-F238E27FC236}">
                        <a16:creationId xmlns:a16="http://schemas.microsoft.com/office/drawing/2014/main" id="{7AB03534-8514-618C-5C99-E417A3E3FD4A}"/>
                      </a:ext>
                    </a:extLst>
                  </p:cNvPr>
                  <p:cNvSpPr txBox="1">
                    <a:spLocks noRot="1" noChangeAspect="1" noMove="1" noResize="1" noEditPoints="1" noAdjustHandles="1" noChangeArrowheads="1" noChangeShapeType="1" noTextEdit="1"/>
                  </p:cNvSpPr>
                  <p:nvPr/>
                </p:nvSpPr>
                <p:spPr>
                  <a:xfrm>
                    <a:off x="4800600" y="1657186"/>
                    <a:ext cx="6411692" cy="369332"/>
                  </a:xfrm>
                  <a:prstGeom prst="rect">
                    <a:avLst/>
                  </a:prstGeom>
                  <a:blipFill>
                    <a:blip r:embed="rId9"/>
                    <a:stretch>
                      <a:fillRect l="-990" t="-6667" b="-26667"/>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2396830192"/>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5"/>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236291"/>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AABW weakening is associated with the contraction of the AABW layer</a:t>
            </a:r>
          </a:p>
        </p:txBody>
      </p:sp>
      <p:grpSp>
        <p:nvGrpSpPr>
          <p:cNvPr id="26" name="Group 25">
            <a:extLst>
              <a:ext uri="{FF2B5EF4-FFF2-40B4-BE49-F238E27FC236}">
                <a16:creationId xmlns:a16="http://schemas.microsoft.com/office/drawing/2014/main" id="{D58CB3D8-6E96-874E-4E3C-FDEF3D99281D}"/>
              </a:ext>
            </a:extLst>
          </p:cNvPr>
          <p:cNvGrpSpPr/>
          <p:nvPr/>
        </p:nvGrpSpPr>
        <p:grpSpPr>
          <a:xfrm>
            <a:off x="3924300" y="1219200"/>
            <a:ext cx="4343400" cy="4905279"/>
            <a:chOff x="9312620" y="3417436"/>
            <a:chExt cx="3046463" cy="3440565"/>
          </a:xfrm>
        </p:grpSpPr>
        <p:sp>
          <p:nvSpPr>
            <p:cNvPr id="17" name="TextBox 16">
              <a:extLst>
                <a:ext uri="{FF2B5EF4-FFF2-40B4-BE49-F238E27FC236}">
                  <a16:creationId xmlns:a16="http://schemas.microsoft.com/office/drawing/2014/main" id="{6B7A26FA-6524-8183-9B1F-F791ECD34DD9}"/>
                </a:ext>
              </a:extLst>
            </p:cNvPr>
            <p:cNvSpPr txBox="1"/>
            <p:nvPr/>
          </p:nvSpPr>
          <p:spPr>
            <a:xfrm>
              <a:off x="9312620" y="3417436"/>
              <a:ext cx="3046463" cy="669211"/>
            </a:xfrm>
            <a:prstGeom prst="rect">
              <a:avLst/>
            </a:prstGeom>
            <a:noFill/>
          </p:spPr>
          <p:txBody>
            <a:bodyPr wrap="square" rtlCol="0">
              <a:spAutoFit/>
            </a:bodyPr>
            <a:lstStyle/>
            <a:p>
              <a:pPr algn="ctr"/>
              <a:r>
                <a:rPr lang="en-US" sz="2800" dirty="0">
                  <a:solidFill>
                    <a:schemeClr val="bg1">
                      <a:lumMod val="65000"/>
                    </a:schemeClr>
                  </a:solidFill>
                </a:rPr>
                <a:t>AABW flow concentrated  near the MAR</a:t>
              </a:r>
            </a:p>
          </p:txBody>
        </p:sp>
        <p:pic>
          <p:nvPicPr>
            <p:cNvPr id="16" name="Picture 15" descr="A graph of a mountain range&#10;&#10;Description automatically generated">
              <a:extLst>
                <a:ext uri="{FF2B5EF4-FFF2-40B4-BE49-F238E27FC236}">
                  <a16:creationId xmlns:a16="http://schemas.microsoft.com/office/drawing/2014/main" id="{50F92EB0-4788-072D-1A7C-2EC81A5D2E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2620" y="4137954"/>
              <a:ext cx="2879380" cy="2720047"/>
            </a:xfrm>
            <a:prstGeom prst="rect">
              <a:avLst/>
            </a:prstGeom>
          </p:spPr>
        </p:pic>
      </p:grpSp>
    </p:spTree>
    <p:extLst>
      <p:ext uri="{BB962C8B-B14F-4D97-AF65-F5344CB8AC3E}">
        <p14:creationId xmlns:p14="http://schemas.microsoft.com/office/powerpoint/2010/main" val="418830587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The AABW Transport at 16</a:t>
                </a:r>
                <a14:m>
                  <m:oMath xmlns:m="http://schemas.openxmlformats.org/officeDocument/2006/math">
                    <m:r>
                      <a:rPr lang="en-US" sz="1400" b="1" i="1" smtClean="0">
                        <a:solidFill>
                          <a:schemeClr val="tx1">
                            <a:lumMod val="50000"/>
                            <a:lumOff val="50000"/>
                          </a:schemeClr>
                        </a:solidFill>
                        <a:latin typeface="Cambria Math" panose="02040503050406030204" pitchFamily="18" charset="0"/>
                        <a:ea typeface="Cambria Math" panose="02040503050406030204" pitchFamily="18" charset="0"/>
                      </a:rPr>
                      <m:t>°</m:t>
                    </m:r>
                  </m:oMath>
                </a14:m>
                <a:r>
                  <a:rPr lang="en-US" sz="1400" b="1" dirty="0">
                    <a:solidFill>
                      <a:schemeClr val="tx1">
                        <a:lumMod val="50000"/>
                        <a:lumOff val="50000"/>
                      </a:schemeClr>
                    </a:solidFill>
                    <a:latin typeface="Helvetica" pitchFamily="34" charset="0"/>
                  </a:rPr>
                  <a:t>N</a:t>
                </a:r>
              </a:p>
            </p:txBody>
          </p:sp>
        </mc:Choice>
        <mc:Fallback xmlns="">
          <p:sp>
            <p:nvSpPr>
              <p:cNvPr id="6" name="TextBox 5">
                <a:extLst>
                  <a:ext uri="{FF2B5EF4-FFF2-40B4-BE49-F238E27FC236}">
                    <a16:creationId xmlns:a16="http://schemas.microsoft.com/office/drawing/2014/main" id="{E14D1FA9-62E1-8E4E-8774-306778E25635}"/>
                  </a:ext>
                </a:extLst>
              </p:cNvPr>
              <p:cNvSpPr txBox="1">
                <a:spLocks noRot="1" noChangeAspect="1" noMove="1" noResize="1" noEditPoints="1" noAdjustHandles="1" noChangeArrowheads="1" noChangeShapeType="1" noTextEdit="1"/>
              </p:cNvSpPr>
              <p:nvPr/>
            </p:nvSpPr>
            <p:spPr>
              <a:xfrm>
                <a:off x="356305" y="112694"/>
                <a:ext cx="7315200" cy="307975"/>
              </a:xfrm>
              <a:prstGeom prst="rect">
                <a:avLst/>
              </a:prstGeom>
              <a:blipFill>
                <a:blip r:embed="rId6"/>
                <a:stretch>
                  <a:fillRect l="-173" b="-1923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236291"/>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AABW weakening is associated with the contraction of the AABW layer</a:t>
            </a:r>
          </a:p>
        </p:txBody>
      </p:sp>
      <p:grpSp>
        <p:nvGrpSpPr>
          <p:cNvPr id="27" name="Group 26">
            <a:extLst>
              <a:ext uri="{FF2B5EF4-FFF2-40B4-BE49-F238E27FC236}">
                <a16:creationId xmlns:a16="http://schemas.microsoft.com/office/drawing/2014/main" id="{F9696D80-A23F-86CB-DA53-E53817FBCA84}"/>
              </a:ext>
            </a:extLst>
          </p:cNvPr>
          <p:cNvGrpSpPr/>
          <p:nvPr/>
        </p:nvGrpSpPr>
        <p:grpSpPr>
          <a:xfrm>
            <a:off x="0" y="1478178"/>
            <a:ext cx="11870980" cy="5348508"/>
            <a:chOff x="0" y="1478178"/>
            <a:chExt cx="11870980" cy="5348508"/>
          </a:xfrm>
        </p:grpSpPr>
        <p:sp>
          <p:nvSpPr>
            <p:cNvPr id="22" name="TextBox 21">
              <a:extLst>
                <a:ext uri="{FF2B5EF4-FFF2-40B4-BE49-F238E27FC236}">
                  <a16:creationId xmlns:a16="http://schemas.microsoft.com/office/drawing/2014/main" id="{2DEB6CA0-DD24-79C2-DF64-1215D5BC6D05}"/>
                </a:ext>
              </a:extLst>
            </p:cNvPr>
            <p:cNvSpPr txBox="1"/>
            <p:nvPr/>
          </p:nvSpPr>
          <p:spPr>
            <a:xfrm>
              <a:off x="6019800" y="2113298"/>
              <a:ext cx="5181600" cy="646331"/>
            </a:xfrm>
            <a:prstGeom prst="rect">
              <a:avLst/>
            </a:prstGeom>
            <a:noFill/>
          </p:spPr>
          <p:txBody>
            <a:bodyPr wrap="square" rtlCol="0">
              <a:spAutoFit/>
            </a:bodyPr>
            <a:lstStyle/>
            <a:p>
              <a:pPr algn="ctr"/>
              <a:r>
                <a:rPr lang="en-US" b="1" dirty="0"/>
                <a:t>Warming near the MAR drives the long-term trends of the transport below 4500 m</a:t>
              </a:r>
            </a:p>
          </p:txBody>
        </p:sp>
        <p:grpSp>
          <p:nvGrpSpPr>
            <p:cNvPr id="25" name="Group 24">
              <a:extLst>
                <a:ext uri="{FF2B5EF4-FFF2-40B4-BE49-F238E27FC236}">
                  <a16:creationId xmlns:a16="http://schemas.microsoft.com/office/drawing/2014/main" id="{E2E930D4-DEEF-B6A8-307E-0B768CF669C4}"/>
                </a:ext>
              </a:extLst>
            </p:cNvPr>
            <p:cNvGrpSpPr/>
            <p:nvPr/>
          </p:nvGrpSpPr>
          <p:grpSpPr>
            <a:xfrm>
              <a:off x="0" y="1478178"/>
              <a:ext cx="11870980" cy="5348508"/>
              <a:chOff x="0" y="1478178"/>
              <a:chExt cx="11870980" cy="5348508"/>
            </a:xfrm>
          </p:grpSpPr>
          <p:grpSp>
            <p:nvGrpSpPr>
              <p:cNvPr id="21" name="Group 20">
                <a:extLst>
                  <a:ext uri="{FF2B5EF4-FFF2-40B4-BE49-F238E27FC236}">
                    <a16:creationId xmlns:a16="http://schemas.microsoft.com/office/drawing/2014/main" id="{7C395185-5008-C7FD-78F6-0F5E1CF83339}"/>
                  </a:ext>
                </a:extLst>
              </p:cNvPr>
              <p:cNvGrpSpPr/>
              <p:nvPr/>
            </p:nvGrpSpPr>
            <p:grpSpPr>
              <a:xfrm>
                <a:off x="0" y="1478178"/>
                <a:ext cx="11870980" cy="5348508"/>
                <a:chOff x="0" y="1478178"/>
                <a:chExt cx="11870980" cy="5348508"/>
              </a:xfrm>
            </p:grpSpPr>
            <p:pic>
              <p:nvPicPr>
                <p:cNvPr id="19" name="Picture 18" descr="A graph of different colored lines&#10;&#10;Description automatically generated">
                  <a:extLst>
                    <a:ext uri="{FF2B5EF4-FFF2-40B4-BE49-F238E27FC236}">
                      <a16:creationId xmlns:a16="http://schemas.microsoft.com/office/drawing/2014/main" id="{F081AB8A-3FE0-5AC6-4D55-A9161B3DD0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478178"/>
                  <a:ext cx="6172200" cy="5348508"/>
                </a:xfrm>
                <a:prstGeom prst="rect">
                  <a:avLst/>
                </a:prstGeom>
              </p:spPr>
            </p:pic>
            <p:sp>
              <p:nvSpPr>
                <p:cNvPr id="20" name="Rectangle 19">
                  <a:extLst>
                    <a:ext uri="{FF2B5EF4-FFF2-40B4-BE49-F238E27FC236}">
                      <a16:creationId xmlns:a16="http://schemas.microsoft.com/office/drawing/2014/main" id="{9C3B6928-3C2F-E994-480D-0E87F54C3986}"/>
                    </a:ext>
                  </a:extLst>
                </p:cNvPr>
                <p:cNvSpPr/>
                <p:nvPr/>
              </p:nvSpPr>
              <p:spPr>
                <a:xfrm>
                  <a:off x="5867400" y="6019800"/>
                  <a:ext cx="6003580" cy="304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a:extLst>
                  <a:ext uri="{FF2B5EF4-FFF2-40B4-BE49-F238E27FC236}">
                    <a16:creationId xmlns:a16="http://schemas.microsoft.com/office/drawing/2014/main" id="{D6E8E54A-CCF7-F8F0-9711-5411BBDC1308}"/>
                  </a:ext>
                </a:extLst>
              </p:cNvPr>
              <p:cNvSpPr txBox="1"/>
              <p:nvPr/>
            </p:nvSpPr>
            <p:spPr>
              <a:xfrm>
                <a:off x="6019800" y="4394098"/>
                <a:ext cx="3139461" cy="1200329"/>
              </a:xfrm>
              <a:prstGeom prst="rect">
                <a:avLst/>
              </a:prstGeom>
              <a:noFill/>
            </p:spPr>
            <p:txBody>
              <a:bodyPr wrap="square" rtlCol="0">
                <a:spAutoFit/>
              </a:bodyPr>
              <a:lstStyle/>
              <a:p>
                <a:pPr algn="ctr"/>
                <a:r>
                  <a:rPr lang="en-US" dirty="0"/>
                  <a:t>Density changes at the western boundary mainly drive decadal variations and interannual variability</a:t>
                </a:r>
              </a:p>
            </p:txBody>
          </p:sp>
        </p:grpSp>
      </p:grpSp>
    </p:spTree>
    <p:custDataLst>
      <p:tags r:id="rId1"/>
    </p:custDataLst>
    <p:extLst>
      <p:ext uri="{BB962C8B-B14F-4D97-AF65-F5344CB8AC3E}">
        <p14:creationId xmlns:p14="http://schemas.microsoft.com/office/powerpoint/2010/main" val="2481323164"/>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p:pic>
        <p:nvPicPr>
          <p:cNvPr id="9" name="Picture 8" descr="A map of the north america&#10;&#10;Description automatically generated">
            <a:extLst>
              <a:ext uri="{FF2B5EF4-FFF2-40B4-BE49-F238E27FC236}">
                <a16:creationId xmlns:a16="http://schemas.microsoft.com/office/drawing/2014/main" id="{CC57E866-8695-6A17-5B15-491F5F17A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910" y="1790178"/>
            <a:ext cx="5505876" cy="3614341"/>
          </a:xfrm>
          <a:prstGeom prst="rect">
            <a:avLst/>
          </a:prstGeom>
        </p:spPr>
      </p:pic>
    </p:spTree>
    <p:extLst>
      <p:ext uri="{BB962C8B-B14F-4D97-AF65-F5344CB8AC3E}">
        <p14:creationId xmlns:p14="http://schemas.microsoft.com/office/powerpoint/2010/main" val="242003674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p:pic>
        <p:nvPicPr>
          <p:cNvPr id="9" name="Picture 8" descr="A map of the north america&#10;&#10;Description automatically generated">
            <a:extLst>
              <a:ext uri="{FF2B5EF4-FFF2-40B4-BE49-F238E27FC236}">
                <a16:creationId xmlns:a16="http://schemas.microsoft.com/office/drawing/2014/main" id="{CC57E866-8695-6A17-5B15-491F5F17A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910" y="1790178"/>
            <a:ext cx="5505876" cy="3614341"/>
          </a:xfrm>
          <a:prstGeom prst="rect">
            <a:avLst/>
          </a:prstGeom>
        </p:spPr>
      </p:pic>
      <p:grpSp>
        <p:nvGrpSpPr>
          <p:cNvPr id="25" name="Group 24">
            <a:extLst>
              <a:ext uri="{FF2B5EF4-FFF2-40B4-BE49-F238E27FC236}">
                <a16:creationId xmlns:a16="http://schemas.microsoft.com/office/drawing/2014/main" id="{18801A19-AEAE-F789-E8BF-6008EEA0EB29}"/>
              </a:ext>
            </a:extLst>
          </p:cNvPr>
          <p:cNvGrpSpPr/>
          <p:nvPr/>
        </p:nvGrpSpPr>
        <p:grpSpPr>
          <a:xfrm>
            <a:off x="356305" y="533400"/>
            <a:ext cx="11835695" cy="5556704"/>
            <a:chOff x="356305" y="533400"/>
            <a:chExt cx="11835695" cy="5556704"/>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5334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Potential temperatures at 24.5-26.5</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oMath>
                  </a14:m>
                  <a:r>
                    <a:rPr lang="en-US" sz="2400" b="1" dirty="0">
                      <a:solidFill>
                        <a:srgbClr val="77933C"/>
                      </a:solidFill>
                      <a:latin typeface="Helvetica" pitchFamily="34" charset="0"/>
                      <a:ea typeface="+mj-ea"/>
                      <a:cs typeface="+mj-cs"/>
                    </a:rPr>
                    <a:t>N</a:t>
                  </a: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533400"/>
                  <a:ext cx="11582400" cy="1219200"/>
                </a:xfrm>
                <a:prstGeom prst="rect">
                  <a:avLst/>
                </a:prstGeom>
                <a:blipFill>
                  <a:blip r:embed="rId6"/>
                  <a:stretch>
                    <a:fillRect l="-767"/>
                  </a:stretch>
                </a:blipFill>
              </p:spPr>
              <p:txBody>
                <a:bodyPr/>
                <a:lstStyle/>
                <a:p>
                  <a:r>
                    <a:rPr lang="en-US">
                      <a:noFill/>
                    </a:rPr>
                    <a:t> </a:t>
                  </a:r>
                </a:p>
              </p:txBody>
            </p:sp>
          </mc:Fallback>
        </mc:AlternateContent>
        <p:pic>
          <p:nvPicPr>
            <p:cNvPr id="11" name="Picture 10" descr="A rainbow colored chart with white text&#10;&#10;Description automatically generated">
              <a:extLst>
                <a:ext uri="{FF2B5EF4-FFF2-40B4-BE49-F238E27FC236}">
                  <a16:creationId xmlns:a16="http://schemas.microsoft.com/office/drawing/2014/main" id="{0994EDDA-F79D-68EF-E980-2A2B47877E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9216" y="1550152"/>
              <a:ext cx="5765800" cy="4094391"/>
            </a:xfrm>
            <a:prstGeom prst="rect">
              <a:avLst/>
            </a:prstGeom>
          </p:spPr>
        </p:pic>
        <p:sp>
          <p:nvSpPr>
            <p:cNvPr id="12" name="TextBox 11">
              <a:extLst>
                <a:ext uri="{FF2B5EF4-FFF2-40B4-BE49-F238E27FC236}">
                  <a16:creationId xmlns:a16="http://schemas.microsoft.com/office/drawing/2014/main" id="{9E78A86D-0514-6A1F-6844-AC7EB15C2BDB}"/>
                </a:ext>
              </a:extLst>
            </p:cNvPr>
            <p:cNvSpPr txBox="1"/>
            <p:nvPr/>
          </p:nvSpPr>
          <p:spPr>
            <a:xfrm>
              <a:off x="7220831" y="5782327"/>
              <a:ext cx="4971169" cy="307777"/>
            </a:xfrm>
            <a:prstGeom prst="rect">
              <a:avLst/>
            </a:prstGeom>
            <a:noFill/>
          </p:spPr>
          <p:txBody>
            <a:bodyPr wrap="none" rtlCol="0">
              <a:spAutoFit/>
            </a:bodyPr>
            <a:lstStyle/>
            <a:p>
              <a:r>
                <a:rPr lang="en-US" sz="1400" dirty="0"/>
                <a:t>CTDs from WBTS, Rapid, and WOCE-GOSHIP (1998-2021)</a:t>
              </a:r>
            </a:p>
          </p:txBody>
        </p:sp>
        <p:cxnSp>
          <p:nvCxnSpPr>
            <p:cNvPr id="14" name="Straight Arrow Connector 13">
              <a:extLst>
                <a:ext uri="{FF2B5EF4-FFF2-40B4-BE49-F238E27FC236}">
                  <a16:creationId xmlns:a16="http://schemas.microsoft.com/office/drawing/2014/main" id="{147CB3F5-EF92-F021-D05C-FBF3A6621CE8}"/>
                </a:ext>
              </a:extLst>
            </p:cNvPr>
            <p:cNvCxnSpPr/>
            <p:nvPr/>
          </p:nvCxnSpPr>
          <p:spPr>
            <a:xfrm>
              <a:off x="8686800" y="914400"/>
              <a:ext cx="2971800" cy="0"/>
            </a:xfrm>
            <a:prstGeom prst="straightConnector1">
              <a:avLst/>
            </a:prstGeom>
            <a:ln w="50800">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929E938-3C60-0AF0-B9AF-B2D592E149A0}"/>
                </a:ext>
              </a:extLst>
            </p:cNvPr>
            <p:cNvSpPr txBox="1"/>
            <p:nvPr/>
          </p:nvSpPr>
          <p:spPr>
            <a:xfrm>
              <a:off x="8610600" y="533400"/>
              <a:ext cx="1428596" cy="369332"/>
            </a:xfrm>
            <a:prstGeom prst="rect">
              <a:avLst/>
            </a:prstGeom>
            <a:noFill/>
          </p:spPr>
          <p:txBody>
            <a:bodyPr wrap="none" rtlCol="0">
              <a:spAutoFit/>
            </a:bodyPr>
            <a:lstStyle/>
            <a:p>
              <a:r>
                <a:rPr lang="en-US" dirty="0">
                  <a:solidFill>
                    <a:schemeClr val="bg1">
                      <a:lumMod val="65000"/>
                    </a:schemeClr>
                  </a:solidFill>
                </a:rPr>
                <a:t>AABW layer</a:t>
              </a:r>
            </a:p>
          </p:txBody>
        </p:sp>
        <p:sp>
          <p:nvSpPr>
            <p:cNvPr id="18" name="Left Bracket 17">
              <a:extLst>
                <a:ext uri="{FF2B5EF4-FFF2-40B4-BE49-F238E27FC236}">
                  <a16:creationId xmlns:a16="http://schemas.microsoft.com/office/drawing/2014/main" id="{03162FBF-931E-3DE6-E7AE-6F2027DA1C2F}"/>
                </a:ext>
              </a:extLst>
            </p:cNvPr>
            <p:cNvSpPr/>
            <p:nvPr/>
          </p:nvSpPr>
          <p:spPr>
            <a:xfrm rot="5400000">
              <a:off x="9734294" y="941081"/>
              <a:ext cx="143309" cy="962102"/>
            </a:xfrm>
            <a:prstGeom prst="leftBracket">
              <a:avLst/>
            </a:prstGeom>
            <a:ln w="50800">
              <a:solidFill>
                <a:srgbClr val="A6A6A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5A6B86F1-CB12-CBCD-05D6-99F85A685B4A}"/>
                </a:ext>
              </a:extLst>
            </p:cNvPr>
            <p:cNvSpPr txBox="1"/>
            <p:nvPr/>
          </p:nvSpPr>
          <p:spPr>
            <a:xfrm>
              <a:off x="9074818" y="1082108"/>
              <a:ext cx="1675459" cy="276999"/>
            </a:xfrm>
            <a:prstGeom prst="rect">
              <a:avLst/>
            </a:prstGeom>
            <a:noFill/>
          </p:spPr>
          <p:txBody>
            <a:bodyPr wrap="none" rtlCol="0">
              <a:spAutoFit/>
            </a:bodyPr>
            <a:lstStyle/>
            <a:p>
              <a:r>
                <a:rPr lang="en-US" sz="1200" dirty="0">
                  <a:solidFill>
                    <a:schemeClr val="bg1">
                      <a:lumMod val="65000"/>
                    </a:schemeClr>
                  </a:solidFill>
                </a:rPr>
                <a:t>36 Deep-Argo profiles</a:t>
              </a:r>
            </a:p>
          </p:txBody>
        </p:sp>
      </p:grpSp>
    </p:spTree>
    <p:extLst>
      <p:ext uri="{BB962C8B-B14F-4D97-AF65-F5344CB8AC3E}">
        <p14:creationId xmlns:p14="http://schemas.microsoft.com/office/powerpoint/2010/main" val="50360593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5334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Potential temperatures at 24.5-26.5</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oMath>
                </a14:m>
                <a:r>
                  <a:rPr lang="en-US" sz="2400" b="1" dirty="0">
                    <a:solidFill>
                      <a:srgbClr val="77933C"/>
                    </a:solidFill>
                    <a:latin typeface="Helvetica" pitchFamily="34" charset="0"/>
                    <a:ea typeface="+mj-ea"/>
                    <a:cs typeface="+mj-cs"/>
                  </a:rPr>
                  <a:t>N</a:t>
                </a: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533400"/>
                <a:ext cx="11582400" cy="1219200"/>
              </a:xfrm>
              <a:prstGeom prst="rect">
                <a:avLst/>
              </a:prstGeom>
              <a:blipFill>
                <a:blip r:embed="rId5"/>
                <a:stretch>
                  <a:fillRect l="-767"/>
                </a:stretch>
              </a:blipFill>
            </p:spPr>
            <p:txBody>
              <a:bodyPr/>
              <a:lstStyle/>
              <a:p>
                <a:r>
                  <a:rPr lang="en-US">
                    <a:noFill/>
                  </a:rPr>
                  <a:t> </a:t>
                </a:r>
              </a:p>
            </p:txBody>
          </p:sp>
        </mc:Fallback>
      </mc:AlternateContent>
      <p:pic>
        <p:nvPicPr>
          <p:cNvPr id="7" name="Picture 6" descr="A map of the earth&#10;&#10;Description automatically generated">
            <a:extLst>
              <a:ext uri="{FF2B5EF4-FFF2-40B4-BE49-F238E27FC236}">
                <a16:creationId xmlns:a16="http://schemas.microsoft.com/office/drawing/2014/main" id="{3E1E6E2B-5D10-97E9-CAEE-72E4B2C68A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3800" y="574727"/>
            <a:ext cx="4038600" cy="5359983"/>
          </a:xfrm>
          <a:prstGeom prst="rect">
            <a:avLst/>
          </a:prstGeom>
        </p:spPr>
      </p:pic>
      <p:sp>
        <p:nvSpPr>
          <p:cNvPr id="10" name="TextBox 9">
            <a:extLst>
              <a:ext uri="{FF2B5EF4-FFF2-40B4-BE49-F238E27FC236}">
                <a16:creationId xmlns:a16="http://schemas.microsoft.com/office/drawing/2014/main" id="{F396B0B9-BC72-30D8-144E-A8BF029F133E}"/>
              </a:ext>
            </a:extLst>
          </p:cNvPr>
          <p:cNvSpPr txBox="1"/>
          <p:nvPr/>
        </p:nvSpPr>
        <p:spPr>
          <a:xfrm>
            <a:off x="457200" y="2474892"/>
            <a:ext cx="6390276" cy="984885"/>
          </a:xfrm>
          <a:prstGeom prst="rect">
            <a:avLst/>
          </a:prstGeom>
          <a:noFill/>
        </p:spPr>
        <p:txBody>
          <a:bodyPr wrap="none" rtlCol="0">
            <a:spAutoFit/>
          </a:bodyPr>
          <a:lstStyle/>
          <a:p>
            <a:pPr marL="285750" indent="-285750">
              <a:buFont typeface="Arial" panose="020B0604020202020204" pitchFamily="34" charset="0"/>
              <a:buChar char="•"/>
            </a:pPr>
            <a:r>
              <a:rPr lang="en-US" sz="2000" dirty="0"/>
              <a:t>Warming trend is constrained within the AABW layer</a:t>
            </a:r>
          </a:p>
          <a:p>
            <a:endParaRPr lang="en-US" sz="2000" dirty="0"/>
          </a:p>
          <a:p>
            <a:endParaRPr lang="en-US" dirty="0"/>
          </a:p>
        </p:txBody>
      </p:sp>
    </p:spTree>
    <p:extLst>
      <p:ext uri="{BB962C8B-B14F-4D97-AF65-F5344CB8AC3E}">
        <p14:creationId xmlns:p14="http://schemas.microsoft.com/office/powerpoint/2010/main" val="1942217238"/>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5334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Potential temperatures at 24.5-26.5</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oMath>
                </a14:m>
                <a:r>
                  <a:rPr lang="en-US" sz="2400" b="1" dirty="0">
                    <a:solidFill>
                      <a:srgbClr val="77933C"/>
                    </a:solidFill>
                    <a:latin typeface="Helvetica" pitchFamily="34" charset="0"/>
                    <a:ea typeface="+mj-ea"/>
                    <a:cs typeface="+mj-cs"/>
                  </a:rPr>
                  <a:t>N</a:t>
                </a: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533400"/>
                <a:ext cx="11582400" cy="1219200"/>
              </a:xfrm>
              <a:prstGeom prst="rect">
                <a:avLst/>
              </a:prstGeom>
              <a:blipFill>
                <a:blip r:embed="rId5"/>
                <a:stretch>
                  <a:fillRect l="-767"/>
                </a:stretch>
              </a:blipFill>
            </p:spPr>
            <p:txBody>
              <a:bodyPr/>
              <a:lstStyle/>
              <a:p>
                <a:r>
                  <a:rPr lang="en-US">
                    <a:noFill/>
                  </a:rPr>
                  <a:t> </a:t>
                </a:r>
              </a:p>
            </p:txBody>
          </p:sp>
        </mc:Fallback>
      </mc:AlternateContent>
      <p:pic>
        <p:nvPicPr>
          <p:cNvPr id="7" name="Picture 6" descr="A map of the earth&#10;&#10;Description automatically generated">
            <a:extLst>
              <a:ext uri="{FF2B5EF4-FFF2-40B4-BE49-F238E27FC236}">
                <a16:creationId xmlns:a16="http://schemas.microsoft.com/office/drawing/2014/main" id="{3E1E6E2B-5D10-97E9-CAEE-72E4B2C68A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3800" y="574727"/>
            <a:ext cx="4038600" cy="5359983"/>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396B0B9-BC72-30D8-144E-A8BF029F133E}"/>
                  </a:ext>
                </a:extLst>
              </p:cNvPr>
              <p:cNvSpPr txBox="1"/>
              <p:nvPr/>
            </p:nvSpPr>
            <p:spPr>
              <a:xfrm>
                <a:off x="457200" y="2474892"/>
                <a:ext cx="6390276" cy="1323439"/>
              </a:xfrm>
              <a:prstGeom prst="rect">
                <a:avLst/>
              </a:prstGeom>
              <a:noFill/>
            </p:spPr>
            <p:txBody>
              <a:bodyPr wrap="none" rtlCol="0">
                <a:spAutoFit/>
              </a:bodyPr>
              <a:lstStyle/>
              <a:p>
                <a:pPr marL="285750" indent="-285750">
                  <a:buFont typeface="Arial" panose="020B0604020202020204" pitchFamily="34" charset="0"/>
                  <a:buChar char="•"/>
                </a:pPr>
                <a:r>
                  <a:rPr lang="en-US" sz="2000" dirty="0"/>
                  <a:t>Warming trend is constrained within the AABW layer</a:t>
                </a:r>
              </a:p>
              <a:p>
                <a:endParaRPr lang="en-US" sz="2000" dirty="0"/>
              </a:p>
              <a:p>
                <a:pPr marL="285750" indent="-285750">
                  <a:buFont typeface="Arial" panose="020B0604020202020204" pitchFamily="34" charset="0"/>
                  <a:buChar char="•"/>
                </a:pPr>
                <a:r>
                  <a:rPr lang="en-US" sz="2000" dirty="0"/>
                  <a:t>Average AABW warming is ~0.001</a:t>
                </a:r>
                <a14:m>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𝐶</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𝑦𝑟</m:t>
                    </m:r>
                  </m:oMath>
                </a14:m>
                <a:endParaRPr lang="en-US" sz="2000" dirty="0"/>
              </a:p>
              <a:p>
                <a:endParaRPr lang="en-US" sz="2000" dirty="0"/>
              </a:p>
            </p:txBody>
          </p:sp>
        </mc:Choice>
        <mc:Fallback xmlns="">
          <p:sp>
            <p:nvSpPr>
              <p:cNvPr id="10" name="TextBox 9">
                <a:extLst>
                  <a:ext uri="{FF2B5EF4-FFF2-40B4-BE49-F238E27FC236}">
                    <a16:creationId xmlns:a16="http://schemas.microsoft.com/office/drawing/2014/main" id="{F396B0B9-BC72-30D8-144E-A8BF029F133E}"/>
                  </a:ext>
                </a:extLst>
              </p:cNvPr>
              <p:cNvSpPr txBox="1">
                <a:spLocks noRot="1" noChangeAspect="1" noMove="1" noResize="1" noEditPoints="1" noAdjustHandles="1" noChangeArrowheads="1" noChangeShapeType="1" noTextEdit="1"/>
              </p:cNvSpPr>
              <p:nvPr/>
            </p:nvSpPr>
            <p:spPr>
              <a:xfrm>
                <a:off x="457200" y="2474892"/>
                <a:ext cx="6390276" cy="1323439"/>
              </a:xfrm>
              <a:prstGeom prst="rect">
                <a:avLst/>
              </a:prstGeom>
              <a:blipFill>
                <a:blip r:embed="rId7"/>
                <a:stretch>
                  <a:fillRect l="-794" t="-1887"/>
                </a:stretch>
              </a:blipFill>
            </p:spPr>
            <p:txBody>
              <a:bodyPr/>
              <a:lstStyle/>
              <a:p>
                <a:r>
                  <a:rPr lang="en-US">
                    <a:noFill/>
                  </a:rPr>
                  <a:t> </a:t>
                </a:r>
              </a:p>
            </p:txBody>
          </p:sp>
        </mc:Fallback>
      </mc:AlternateContent>
    </p:spTree>
    <p:extLst>
      <p:ext uri="{BB962C8B-B14F-4D97-AF65-F5344CB8AC3E}">
        <p14:creationId xmlns:p14="http://schemas.microsoft.com/office/powerpoint/2010/main" val="361933493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14D1FA9-62E1-8E4E-8774-306778E25635}"/>
              </a:ext>
            </a:extLst>
          </p:cNvPr>
          <p:cNvSpPr txBox="1"/>
          <p:nvPr/>
        </p:nvSpPr>
        <p:spPr>
          <a:xfrm>
            <a:off x="356305" y="112694"/>
            <a:ext cx="7315200" cy="307975"/>
          </a:xfrm>
          <a:prstGeom prst="rect">
            <a:avLst/>
          </a:prstGeom>
          <a:noFill/>
        </p:spPr>
        <p:txBody>
          <a:bodyPr>
            <a:spAutoFit/>
          </a:bodyPr>
          <a:lstStyle/>
          <a:p>
            <a:pPr eaLnBrk="1" fontAlgn="auto" hangingPunct="1">
              <a:spcBef>
                <a:spcPts val="0"/>
              </a:spcBef>
              <a:spcAft>
                <a:spcPts val="0"/>
              </a:spcAft>
              <a:defRPr/>
            </a:pPr>
            <a:r>
              <a:rPr lang="en-US" sz="1400" b="1" dirty="0">
                <a:solidFill>
                  <a:schemeClr val="tx1">
                    <a:lumMod val="50000"/>
                    <a:lumOff val="50000"/>
                  </a:schemeClr>
                </a:solidFill>
                <a:latin typeface="Helvetica" pitchFamily="34" charset="0"/>
              </a:rPr>
              <a:t>Results: Abyssal Warming in the North Atlantic Subtropics</a:t>
            </a: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BEAFFA1-9287-77AA-4BEA-EE4E38A5504A}"/>
                  </a:ext>
                </a:extLst>
              </p:cNvPr>
              <p:cNvSpPr txBox="1">
                <a:spLocks/>
              </p:cNvSpPr>
              <p:nvPr/>
            </p:nvSpPr>
            <p:spPr>
              <a:xfrm>
                <a:off x="356305" y="533400"/>
                <a:ext cx="11582400" cy="1219200"/>
              </a:xfrm>
              <a:prstGeom prst="rect">
                <a:avLst/>
              </a:prstGeom>
            </p:spPr>
            <p:txBody>
              <a:bodyPr anchor="ctr">
                <a:normAutofit/>
              </a:bodyPr>
              <a:lstStyle/>
              <a:p>
                <a:pPr eaLnBrk="1" fontAlgn="auto" hangingPunct="1">
                  <a:spcAft>
                    <a:spcPts val="0"/>
                  </a:spcAft>
                  <a:defRPr/>
                </a:pPr>
                <a:r>
                  <a:rPr lang="en-US" sz="2400" b="1" dirty="0">
                    <a:solidFill>
                      <a:srgbClr val="77933C"/>
                    </a:solidFill>
                    <a:latin typeface="Helvetica" pitchFamily="34" charset="0"/>
                    <a:ea typeface="+mj-ea"/>
                    <a:cs typeface="+mj-cs"/>
                  </a:rPr>
                  <a:t>Potential temperatures at 24.5-26.5</a:t>
                </a:r>
                <a14:m>
                  <m:oMath xmlns:m="http://schemas.openxmlformats.org/officeDocument/2006/math">
                    <m:r>
                      <a:rPr lang="en-US" sz="2400" b="1" i="1" smtClean="0">
                        <a:solidFill>
                          <a:srgbClr val="77933C"/>
                        </a:solidFill>
                        <a:latin typeface="Cambria Math" panose="02040503050406030204" pitchFamily="18" charset="0"/>
                        <a:ea typeface="Cambria Math" panose="02040503050406030204" pitchFamily="18" charset="0"/>
                        <a:cs typeface="+mj-cs"/>
                      </a:rPr>
                      <m:t>°</m:t>
                    </m:r>
                  </m:oMath>
                </a14:m>
                <a:r>
                  <a:rPr lang="en-US" sz="2400" b="1" dirty="0">
                    <a:solidFill>
                      <a:srgbClr val="77933C"/>
                    </a:solidFill>
                    <a:latin typeface="Helvetica" pitchFamily="34" charset="0"/>
                    <a:ea typeface="+mj-ea"/>
                    <a:cs typeface="+mj-cs"/>
                  </a:rPr>
                  <a:t>N</a:t>
                </a:r>
              </a:p>
            </p:txBody>
          </p:sp>
        </mc:Choice>
        <mc:Fallback xmlns="">
          <p:sp>
            <p:nvSpPr>
              <p:cNvPr id="2" name="Title 1">
                <a:extLst>
                  <a:ext uri="{FF2B5EF4-FFF2-40B4-BE49-F238E27FC236}">
                    <a16:creationId xmlns:a16="http://schemas.microsoft.com/office/drawing/2014/main" id="{1BEAFFA1-9287-77AA-4BEA-EE4E38A5504A}"/>
                  </a:ext>
                </a:extLst>
              </p:cNvPr>
              <p:cNvSpPr txBox="1">
                <a:spLocks noRot="1" noChangeAspect="1" noMove="1" noResize="1" noEditPoints="1" noAdjustHandles="1" noChangeArrowheads="1" noChangeShapeType="1" noTextEdit="1"/>
              </p:cNvSpPr>
              <p:nvPr/>
            </p:nvSpPr>
            <p:spPr>
              <a:xfrm>
                <a:off x="356305" y="533400"/>
                <a:ext cx="11582400" cy="1219200"/>
              </a:xfrm>
              <a:prstGeom prst="rect">
                <a:avLst/>
              </a:prstGeom>
              <a:blipFill>
                <a:blip r:embed="rId5"/>
                <a:stretch>
                  <a:fillRect l="-767"/>
                </a:stretch>
              </a:blipFill>
            </p:spPr>
            <p:txBody>
              <a:bodyPr/>
              <a:lstStyle/>
              <a:p>
                <a:r>
                  <a:rPr lang="en-US">
                    <a:noFill/>
                  </a:rPr>
                  <a:t> </a:t>
                </a:r>
              </a:p>
            </p:txBody>
          </p:sp>
        </mc:Fallback>
      </mc:AlternateContent>
      <p:pic>
        <p:nvPicPr>
          <p:cNvPr id="7" name="Picture 6" descr="A map of the earth&#10;&#10;Description automatically generated">
            <a:extLst>
              <a:ext uri="{FF2B5EF4-FFF2-40B4-BE49-F238E27FC236}">
                <a16:creationId xmlns:a16="http://schemas.microsoft.com/office/drawing/2014/main" id="{3E1E6E2B-5D10-97E9-CAEE-72E4B2C68A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3800" y="574727"/>
            <a:ext cx="4038600" cy="5359983"/>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396B0B9-BC72-30D8-144E-A8BF029F133E}"/>
                  </a:ext>
                </a:extLst>
              </p:cNvPr>
              <p:cNvSpPr txBox="1"/>
              <p:nvPr/>
            </p:nvSpPr>
            <p:spPr>
              <a:xfrm>
                <a:off x="457200" y="2474892"/>
                <a:ext cx="6390276" cy="1908215"/>
              </a:xfrm>
              <a:prstGeom prst="rect">
                <a:avLst/>
              </a:prstGeom>
              <a:noFill/>
            </p:spPr>
            <p:txBody>
              <a:bodyPr wrap="none" rtlCol="0">
                <a:spAutoFit/>
              </a:bodyPr>
              <a:lstStyle/>
              <a:p>
                <a:pPr marL="285750" indent="-285750">
                  <a:buFont typeface="Arial" panose="020B0604020202020204" pitchFamily="34" charset="0"/>
                  <a:buChar char="•"/>
                </a:pPr>
                <a:r>
                  <a:rPr lang="en-US" sz="2000" dirty="0"/>
                  <a:t>Warming trend is constrained within the AABW layer</a:t>
                </a:r>
              </a:p>
              <a:p>
                <a:endParaRPr lang="en-US" sz="2000" dirty="0"/>
              </a:p>
              <a:p>
                <a:pPr marL="285750" indent="-285750">
                  <a:buFont typeface="Arial" panose="020B0604020202020204" pitchFamily="34" charset="0"/>
                  <a:buChar char="•"/>
                </a:pPr>
                <a:r>
                  <a:rPr lang="en-US" sz="2000" dirty="0"/>
                  <a:t>Average AABW warming is ~0.001</a:t>
                </a:r>
                <a14:m>
                  <m:oMath xmlns:m="http://schemas.openxmlformats.org/officeDocument/2006/math">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𝐶</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𝑦𝑟</m:t>
                    </m:r>
                  </m:oMath>
                </a14:m>
                <a:endParaRPr lang="en-US" sz="2000" dirty="0"/>
              </a:p>
              <a:p>
                <a:endParaRPr lang="en-US" sz="2000" dirty="0"/>
              </a:p>
              <a:p>
                <a:pPr marL="285750" indent="-285750">
                  <a:buFont typeface="Arial" panose="020B0604020202020204" pitchFamily="34" charset="0"/>
                  <a:buChar char="•"/>
                </a:pPr>
                <a:r>
                  <a:rPr lang="en-US" sz="2000" dirty="0" err="1"/>
                  <a:t>Isopycnal</a:t>
                </a:r>
                <a:r>
                  <a:rPr lang="en-US" sz="2000" dirty="0">
                    <a:solidFill>
                      <a:srgbClr val="FF0000"/>
                    </a:solidFill>
                  </a:rPr>
                  <a:t> Heaving </a:t>
                </a:r>
                <a:r>
                  <a:rPr lang="en-US" sz="2000" dirty="0"/>
                  <a:t>is forcing the warming</a:t>
                </a:r>
              </a:p>
              <a:p>
                <a:pPr marL="285750" indent="-285750">
                  <a:buFont typeface="Arial" panose="020B0604020202020204" pitchFamily="34" charset="0"/>
                  <a:buChar char="•"/>
                </a:pPr>
                <a:endParaRPr lang="en-US" dirty="0"/>
              </a:p>
            </p:txBody>
          </p:sp>
        </mc:Choice>
        <mc:Fallback xmlns="">
          <p:sp>
            <p:nvSpPr>
              <p:cNvPr id="10" name="TextBox 9">
                <a:extLst>
                  <a:ext uri="{FF2B5EF4-FFF2-40B4-BE49-F238E27FC236}">
                    <a16:creationId xmlns:a16="http://schemas.microsoft.com/office/drawing/2014/main" id="{F396B0B9-BC72-30D8-144E-A8BF029F133E}"/>
                  </a:ext>
                </a:extLst>
              </p:cNvPr>
              <p:cNvSpPr txBox="1">
                <a:spLocks noRot="1" noChangeAspect="1" noMove="1" noResize="1" noEditPoints="1" noAdjustHandles="1" noChangeArrowheads="1" noChangeShapeType="1" noTextEdit="1"/>
              </p:cNvSpPr>
              <p:nvPr/>
            </p:nvSpPr>
            <p:spPr>
              <a:xfrm>
                <a:off x="457200" y="2474892"/>
                <a:ext cx="6390276" cy="1908215"/>
              </a:xfrm>
              <a:prstGeom prst="rect">
                <a:avLst/>
              </a:prstGeom>
              <a:blipFill>
                <a:blip r:embed="rId7"/>
                <a:stretch>
                  <a:fillRect l="-794" t="-1316"/>
                </a:stretch>
              </a:blipFill>
            </p:spPr>
            <p:txBody>
              <a:bodyPr/>
              <a:lstStyle/>
              <a:p>
                <a:r>
                  <a:rPr lang="en-US">
                    <a:noFill/>
                  </a:rPr>
                  <a:t> </a:t>
                </a:r>
              </a:p>
            </p:txBody>
          </p:sp>
        </mc:Fallback>
      </mc:AlternateContent>
    </p:spTree>
    <p:extLst>
      <p:ext uri="{BB962C8B-B14F-4D97-AF65-F5344CB8AC3E}">
        <p14:creationId xmlns:p14="http://schemas.microsoft.com/office/powerpoint/2010/main" val="4176468207"/>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3A3265-0A81-0146-7A6F-EC498C37E9F7}"/>
              </a:ext>
            </a:extLst>
          </p:cNvPr>
          <p:cNvSpPr txBox="1"/>
          <p:nvPr/>
        </p:nvSpPr>
        <p:spPr>
          <a:xfrm>
            <a:off x="2971800" y="381000"/>
            <a:ext cx="4434227" cy="584775"/>
          </a:xfrm>
          <a:prstGeom prst="rect">
            <a:avLst/>
          </a:prstGeom>
          <a:noFill/>
        </p:spPr>
        <p:txBody>
          <a:bodyPr wrap="none" rtlCol="0">
            <a:spAutoFit/>
          </a:bodyPr>
          <a:lstStyle/>
          <a:p>
            <a:r>
              <a:rPr lang="en-US" sz="3200" b="1" dirty="0"/>
              <a:t>Take-Home Messages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AF73358-032D-C33F-E91D-688E49BF9F95}"/>
                  </a:ext>
                </a:extLst>
              </p:cNvPr>
              <p:cNvSpPr txBox="1"/>
              <p:nvPr/>
            </p:nvSpPr>
            <p:spPr>
              <a:xfrm>
                <a:off x="2966581" y="1676400"/>
                <a:ext cx="9237945" cy="830997"/>
              </a:xfrm>
              <a:prstGeom prst="rect">
                <a:avLst/>
              </a:prstGeom>
              <a:noFill/>
            </p:spPr>
            <p:txBody>
              <a:bodyPr wrap="square" rtlCol="0">
                <a:spAutoFit/>
              </a:bodyPr>
              <a:lstStyle/>
              <a:p>
                <a:r>
                  <a:rPr lang="en-US" sz="2400" dirty="0"/>
                  <a:t>1. The AABW flow at 16</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N has decreased 12% in approximately 20 years (2000-2020)</a:t>
                </a:r>
              </a:p>
            </p:txBody>
          </p:sp>
        </mc:Choice>
        <mc:Fallback xmlns="">
          <p:sp>
            <p:nvSpPr>
              <p:cNvPr id="7" name="TextBox 6">
                <a:extLst>
                  <a:ext uri="{FF2B5EF4-FFF2-40B4-BE49-F238E27FC236}">
                    <a16:creationId xmlns:a16="http://schemas.microsoft.com/office/drawing/2014/main" id="{2AF73358-032D-C33F-E91D-688E49BF9F95}"/>
                  </a:ext>
                </a:extLst>
              </p:cNvPr>
              <p:cNvSpPr txBox="1">
                <a:spLocks noRot="1" noChangeAspect="1" noMove="1" noResize="1" noEditPoints="1" noAdjustHandles="1" noChangeArrowheads="1" noChangeShapeType="1" noTextEdit="1"/>
              </p:cNvSpPr>
              <p:nvPr/>
            </p:nvSpPr>
            <p:spPr>
              <a:xfrm>
                <a:off x="2966581" y="1676400"/>
                <a:ext cx="9237945" cy="830997"/>
              </a:xfrm>
              <a:prstGeom prst="rect">
                <a:avLst/>
              </a:prstGeom>
              <a:blipFill>
                <a:blip r:embed="rId5"/>
                <a:stretch>
                  <a:fillRect l="-962" t="-6061" b="-15152"/>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51F117E-BCDC-5711-870E-8B30E008C809}"/>
              </a:ext>
            </a:extLst>
          </p:cNvPr>
          <p:cNvSpPr txBox="1"/>
          <p:nvPr/>
        </p:nvSpPr>
        <p:spPr>
          <a:xfrm>
            <a:off x="2966581" y="3048000"/>
            <a:ext cx="9237945" cy="830997"/>
          </a:xfrm>
          <a:prstGeom prst="rect">
            <a:avLst/>
          </a:prstGeom>
          <a:noFill/>
        </p:spPr>
        <p:txBody>
          <a:bodyPr wrap="square" rtlCol="0">
            <a:spAutoFit/>
          </a:bodyPr>
          <a:lstStyle/>
          <a:p>
            <a:r>
              <a:rPr lang="en-US" sz="2400" dirty="0"/>
              <a:t>2. The abyssal flow weakening is associated with the contraction of the AABW layer and consequently abyssal warming </a:t>
            </a:r>
          </a:p>
        </p:txBody>
      </p:sp>
      <p:sp>
        <p:nvSpPr>
          <p:cNvPr id="10" name="TextBox 9">
            <a:extLst>
              <a:ext uri="{FF2B5EF4-FFF2-40B4-BE49-F238E27FC236}">
                <a16:creationId xmlns:a16="http://schemas.microsoft.com/office/drawing/2014/main" id="{E75A5F64-C892-E65A-45B0-928309AA9014}"/>
              </a:ext>
            </a:extLst>
          </p:cNvPr>
          <p:cNvSpPr txBox="1"/>
          <p:nvPr/>
        </p:nvSpPr>
        <p:spPr>
          <a:xfrm>
            <a:off x="2966581" y="4419600"/>
            <a:ext cx="9237945" cy="830997"/>
          </a:xfrm>
          <a:prstGeom prst="rect">
            <a:avLst/>
          </a:prstGeom>
          <a:noFill/>
        </p:spPr>
        <p:txBody>
          <a:bodyPr wrap="square" rtlCol="0">
            <a:spAutoFit/>
          </a:bodyPr>
          <a:lstStyle/>
          <a:p>
            <a:r>
              <a:rPr lang="en-US" sz="2400" dirty="0"/>
              <a:t>3. We estimate warming rates that are on average half of the observed trends in the South Atlantic</a:t>
            </a:r>
          </a:p>
        </p:txBody>
      </p:sp>
    </p:spTree>
    <p:extLst>
      <p:ext uri="{BB962C8B-B14F-4D97-AF65-F5344CB8AC3E}">
        <p14:creationId xmlns:p14="http://schemas.microsoft.com/office/powerpoint/2010/main" val="333719160"/>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3A3265-0A81-0146-7A6F-EC498C37E9F7}"/>
              </a:ext>
            </a:extLst>
          </p:cNvPr>
          <p:cNvSpPr txBox="1"/>
          <p:nvPr/>
        </p:nvSpPr>
        <p:spPr>
          <a:xfrm>
            <a:off x="2971800" y="381000"/>
            <a:ext cx="4434227" cy="584775"/>
          </a:xfrm>
          <a:prstGeom prst="rect">
            <a:avLst/>
          </a:prstGeom>
          <a:noFill/>
        </p:spPr>
        <p:txBody>
          <a:bodyPr wrap="none" rtlCol="0">
            <a:spAutoFit/>
          </a:bodyPr>
          <a:lstStyle/>
          <a:p>
            <a:r>
              <a:rPr lang="en-US" sz="3200" b="1" dirty="0"/>
              <a:t>Take-Home Messages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AF73358-032D-C33F-E91D-688E49BF9F95}"/>
                  </a:ext>
                </a:extLst>
              </p:cNvPr>
              <p:cNvSpPr txBox="1"/>
              <p:nvPr/>
            </p:nvSpPr>
            <p:spPr>
              <a:xfrm>
                <a:off x="2966581" y="1676400"/>
                <a:ext cx="9237945" cy="830997"/>
              </a:xfrm>
              <a:prstGeom prst="rect">
                <a:avLst/>
              </a:prstGeom>
              <a:noFill/>
            </p:spPr>
            <p:txBody>
              <a:bodyPr wrap="square" rtlCol="0">
                <a:spAutoFit/>
              </a:bodyPr>
              <a:lstStyle/>
              <a:p>
                <a:r>
                  <a:rPr lang="en-US" sz="2400" dirty="0"/>
                  <a:t>1. The AABW flow at 16</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N has decreased 12% in approximately 20 years (2000-2020)</a:t>
                </a:r>
              </a:p>
            </p:txBody>
          </p:sp>
        </mc:Choice>
        <mc:Fallback xmlns="">
          <p:sp>
            <p:nvSpPr>
              <p:cNvPr id="7" name="TextBox 6">
                <a:extLst>
                  <a:ext uri="{FF2B5EF4-FFF2-40B4-BE49-F238E27FC236}">
                    <a16:creationId xmlns:a16="http://schemas.microsoft.com/office/drawing/2014/main" id="{2AF73358-032D-C33F-E91D-688E49BF9F95}"/>
                  </a:ext>
                </a:extLst>
              </p:cNvPr>
              <p:cNvSpPr txBox="1">
                <a:spLocks noRot="1" noChangeAspect="1" noMove="1" noResize="1" noEditPoints="1" noAdjustHandles="1" noChangeArrowheads="1" noChangeShapeType="1" noTextEdit="1"/>
              </p:cNvSpPr>
              <p:nvPr/>
            </p:nvSpPr>
            <p:spPr>
              <a:xfrm>
                <a:off x="2966581" y="1676400"/>
                <a:ext cx="9237945" cy="830997"/>
              </a:xfrm>
              <a:prstGeom prst="rect">
                <a:avLst/>
              </a:prstGeom>
              <a:blipFill>
                <a:blip r:embed="rId5"/>
                <a:stretch>
                  <a:fillRect l="-962" t="-6061" b="-15152"/>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51F117E-BCDC-5711-870E-8B30E008C809}"/>
              </a:ext>
            </a:extLst>
          </p:cNvPr>
          <p:cNvSpPr txBox="1"/>
          <p:nvPr/>
        </p:nvSpPr>
        <p:spPr>
          <a:xfrm>
            <a:off x="2966581" y="3048000"/>
            <a:ext cx="9237945" cy="830997"/>
          </a:xfrm>
          <a:prstGeom prst="rect">
            <a:avLst/>
          </a:prstGeom>
          <a:noFill/>
        </p:spPr>
        <p:txBody>
          <a:bodyPr wrap="square" rtlCol="0">
            <a:spAutoFit/>
          </a:bodyPr>
          <a:lstStyle/>
          <a:p>
            <a:r>
              <a:rPr lang="en-US" sz="2400" dirty="0"/>
              <a:t>2. The abyssal flow weakening is associated with the contraction of the AABW layer and consequently abyssal warming </a:t>
            </a:r>
          </a:p>
        </p:txBody>
      </p:sp>
      <p:sp>
        <p:nvSpPr>
          <p:cNvPr id="10" name="TextBox 9">
            <a:extLst>
              <a:ext uri="{FF2B5EF4-FFF2-40B4-BE49-F238E27FC236}">
                <a16:creationId xmlns:a16="http://schemas.microsoft.com/office/drawing/2014/main" id="{E75A5F64-C892-E65A-45B0-928309AA9014}"/>
              </a:ext>
            </a:extLst>
          </p:cNvPr>
          <p:cNvSpPr txBox="1"/>
          <p:nvPr/>
        </p:nvSpPr>
        <p:spPr>
          <a:xfrm>
            <a:off x="2966581" y="4419600"/>
            <a:ext cx="9237945" cy="830997"/>
          </a:xfrm>
          <a:prstGeom prst="rect">
            <a:avLst/>
          </a:prstGeom>
          <a:noFill/>
        </p:spPr>
        <p:txBody>
          <a:bodyPr wrap="square" rtlCol="0">
            <a:spAutoFit/>
          </a:bodyPr>
          <a:lstStyle/>
          <a:p>
            <a:r>
              <a:rPr lang="en-US" sz="2400" dirty="0"/>
              <a:t>3. We estimate warming rates that are on average half of the observed trends in the South Atlantic</a:t>
            </a:r>
          </a:p>
        </p:txBody>
      </p:sp>
      <p:sp>
        <p:nvSpPr>
          <p:cNvPr id="2" name="TextBox 1">
            <a:extLst>
              <a:ext uri="{FF2B5EF4-FFF2-40B4-BE49-F238E27FC236}">
                <a16:creationId xmlns:a16="http://schemas.microsoft.com/office/drawing/2014/main" id="{F8EA123A-F460-76F1-E3B6-24CC3C743F77}"/>
              </a:ext>
            </a:extLst>
          </p:cNvPr>
          <p:cNvSpPr txBox="1"/>
          <p:nvPr/>
        </p:nvSpPr>
        <p:spPr>
          <a:xfrm>
            <a:off x="8416986" y="6088559"/>
            <a:ext cx="3823483" cy="769441"/>
          </a:xfrm>
          <a:prstGeom prst="rect">
            <a:avLst/>
          </a:prstGeom>
          <a:noFill/>
        </p:spPr>
        <p:txBody>
          <a:bodyPr wrap="none" rtlCol="0">
            <a:spAutoFit/>
          </a:bodyPr>
          <a:lstStyle/>
          <a:p>
            <a:r>
              <a:rPr lang="en-US" sz="4400" b="1" dirty="0"/>
              <a:t>QUESTIONS?</a:t>
            </a:r>
          </a:p>
        </p:txBody>
      </p:sp>
    </p:spTree>
    <p:extLst>
      <p:ext uri="{BB962C8B-B14F-4D97-AF65-F5344CB8AC3E}">
        <p14:creationId xmlns:p14="http://schemas.microsoft.com/office/powerpoint/2010/main" val="2417520778"/>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TIMING" val="|5.4"/>
</p:tagLst>
</file>

<file path=ppt/theme/theme1.xml><?xml version="1.0" encoding="utf-8"?>
<a:theme xmlns:a="http://schemas.openxmlformats.org/drawingml/2006/main" name="UM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M Templat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M Template 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ANK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6669</TotalTime>
  <Words>3432</Words>
  <Application>Microsoft Macintosh PowerPoint</Application>
  <PresentationFormat>Widescreen</PresentationFormat>
  <Paragraphs>243</Paragraphs>
  <Slides>23</Slides>
  <Notes>23</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23</vt:i4>
      </vt:variant>
    </vt:vector>
  </HeadingPairs>
  <TitlesOfParts>
    <vt:vector size="31" baseType="lpstr">
      <vt:lpstr>Arial</vt:lpstr>
      <vt:lpstr>Calibri</vt:lpstr>
      <vt:lpstr>Cambria Math</vt:lpstr>
      <vt:lpstr>Helvetica</vt:lpstr>
      <vt:lpstr>UM Template</vt:lpstr>
      <vt:lpstr>UM Template 2</vt:lpstr>
      <vt:lpstr>UM Template 3</vt:lpstr>
      <vt:lpstr>BLANK1</vt:lpstr>
      <vt:lpstr>Weakening of the AMOC Abyssal Limb in the North Atlantic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k.corrales</dc:creator>
  <cp:lastModifiedBy>Carrilho Bilo, Tiago</cp:lastModifiedBy>
  <cp:revision>558</cp:revision>
  <dcterms:created xsi:type="dcterms:W3CDTF">2009-06-09T16:07:11Z</dcterms:created>
  <dcterms:modified xsi:type="dcterms:W3CDTF">2023-07-17T22:04:03Z</dcterms:modified>
</cp:coreProperties>
</file>