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5" r:id="rId4"/>
    <p:sldMasterId id="2147483739" r:id="rId5"/>
  </p:sldMasterIdLst>
  <p:notesMasterIdLst>
    <p:notesMasterId r:id="rId19"/>
  </p:notesMasterIdLst>
  <p:handoutMasterIdLst>
    <p:handoutMasterId r:id="rId20"/>
  </p:handoutMasterIdLst>
  <p:sldIdLst>
    <p:sldId id="416" r:id="rId6"/>
    <p:sldId id="418" r:id="rId7"/>
    <p:sldId id="420" r:id="rId8"/>
    <p:sldId id="421" r:id="rId9"/>
    <p:sldId id="431" r:id="rId10"/>
    <p:sldId id="310" r:id="rId11"/>
    <p:sldId id="424" r:id="rId12"/>
    <p:sldId id="426" r:id="rId13"/>
    <p:sldId id="428" r:id="rId14"/>
    <p:sldId id="427" r:id="rId15"/>
    <p:sldId id="425" r:id="rId16"/>
    <p:sldId id="429" r:id="rId17"/>
    <p:sldId id="430" r:id="rId18"/>
  </p:sldIdLst>
  <p:sldSz cx="9144000" cy="5143500" type="screen16x9"/>
  <p:notesSz cx="6858000" cy="9144000"/>
  <p:defaultTextStyle>
    <a:defPPr>
      <a:defRPr lang="en-US"/>
    </a:defPPr>
    <a:lvl1pPr marL="0" algn="l" defTabSz="4571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3" algn="l" defTabSz="4571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66" algn="l" defTabSz="4571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99" algn="l" defTabSz="4571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33" algn="l" defTabSz="4571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65" algn="l" defTabSz="4571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98" algn="l" defTabSz="4571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32" algn="l" defTabSz="4571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65" algn="l" defTabSz="4571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rilho Bilo, Tiago" initials="CBT" lastIdx="1" clrIdx="0">
    <p:extLst>
      <p:ext uri="{19B8F6BF-5375-455C-9EA6-DF929625EA0E}">
        <p15:presenceInfo xmlns:p15="http://schemas.microsoft.com/office/powerpoint/2012/main" userId="S::tcarrilhobilo@ucsd.edu::de0795e5-7221-43cf-9fc5-5abf3912c8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92"/>
    <a:srgbClr val="000000"/>
    <a:srgbClr val="C00000"/>
    <a:srgbClr val="FFC67F"/>
    <a:srgbClr val="00B050"/>
    <a:srgbClr val="464749"/>
    <a:srgbClr val="1E77B4"/>
    <a:srgbClr val="162B49"/>
    <a:srgbClr val="007DBA"/>
    <a:srgbClr val="006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57" autoAdjust="0"/>
    <p:restoredTop sz="65776"/>
  </p:normalViewPr>
  <p:slideViewPr>
    <p:cSldViewPr snapToGrid="0" snapToObjects="1">
      <p:cViewPr varScale="1">
        <p:scale>
          <a:sx n="169" d="100"/>
          <a:sy n="169" d="100"/>
        </p:scale>
        <p:origin x="3440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95" d="100"/>
        <a:sy n="19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63" d="100"/>
          <a:sy n="163" d="100"/>
        </p:scale>
        <p:origin x="3536" y="19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BE038-4255-6241-B9FC-03AB87A0C6F7}" type="datetimeFigureOut">
              <a:rPr lang="en-US" smtClean="0">
                <a:latin typeface="Arial"/>
              </a:rPr>
              <a:t>2/9/22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969C6-0B9F-7544-A0A0-9856DF52523E}" type="slidenum">
              <a:rPr lang="en-US" smtClean="0">
                <a:latin typeface="Arial"/>
              </a:rPr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07711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D0B6771E-1346-9143-B102-CAB35990CCFA}" type="datetimeFigureOut">
              <a:rPr lang="en-US" smtClean="0"/>
              <a:pPr/>
              <a:t>2/9/22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88157673-C51A-5A4F-A267-2EF8B0C08C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8694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133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133" algn="l" defTabSz="457133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266" algn="l" defTabSz="457133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399" algn="l" defTabSz="457133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533" algn="l" defTabSz="457133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5665" algn="l" defTabSz="4571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98" algn="l" defTabSz="4571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32" algn="l" defTabSz="4571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65" algn="l" defTabSz="4571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Good morning, good afternoon, or good evening depending what time you are watching this presentation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My name is Tiago and in this video, I will show some results on my research about the recent freshening of the </a:t>
            </a:r>
            <a:r>
              <a:rPr lang="en-US" dirty="0" err="1"/>
              <a:t>Irminger</a:t>
            </a:r>
            <a:r>
              <a:rPr lang="en-US" dirty="0"/>
              <a:t> Sea (click)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Which is located between Greenland and the portion of the Mid Atlantic Ridge know as the </a:t>
            </a:r>
            <a:r>
              <a:rPr lang="en-US" dirty="0" err="1"/>
              <a:t>Reykajnes</a:t>
            </a:r>
            <a:r>
              <a:rPr lang="en-US" dirty="0"/>
              <a:t> Ridge;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research was conducted in collaboration with my coauthors from the Polar Center at Scripps Institution of Oceanography and …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From Woods Hole Oceanographic Institution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This work is part of the OSNAP project funded by NSF, that aims to observe the Subpolar North Atlantic Meridional Overturning Circulation (represented here by the arrows) using a series of velocity and hydrographic mooring arrays (little vertical lines)  (click)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309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 why do we care about the </a:t>
            </a:r>
            <a:r>
              <a:rPr lang="en-US" dirty="0" err="1"/>
              <a:t>Irminger</a:t>
            </a:r>
            <a:r>
              <a:rPr lang="en-US" dirty="0"/>
              <a:t> Sea or freshening events in this area? Well, besides being in the path of the overturning circulation,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err="1"/>
              <a:t>Irminger</a:t>
            </a:r>
            <a:r>
              <a:rPr lang="en-US" dirty="0"/>
              <a:t> Sea is an important site for the production of the so-called North Atlantic Deep Water, and consequently important for sequestration of carbon and heat from the atmosphere every year (click);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Specifically, during the wintertime, convection in the </a:t>
            </a:r>
            <a:r>
              <a:rPr lang="en-US" dirty="0" err="1"/>
              <a:t>Irminger</a:t>
            </a:r>
            <a:r>
              <a:rPr lang="en-US" dirty="0"/>
              <a:t> Sea produces the </a:t>
            </a:r>
            <a:r>
              <a:rPr lang="en-US" dirty="0" err="1"/>
              <a:t>Irminger</a:t>
            </a:r>
            <a:r>
              <a:rPr lang="en-US" dirty="0"/>
              <a:t> Sea Intermediate Waters that together with the Labrador Sea Water, they form the upper portion of the North Atlantic Deep Water (click)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Now, like other regions of the Subpolar North Atlantic, the strength of convection depends on (1) the winter atmospheric conditions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…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(2) On the ocean stratification – or how vertically mixed the ocean is before convection happening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this is why we care about freshening of the ocean. Changes in salinity impact the ocean stratification!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So, what can we say about  the recent changes in the salinity of this region? (click)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161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 starters (click) a study led by Penny Holliday showed that, before 2016, an unprecedented salinity anomaly developed in the neighboring basin (</a:t>
            </a:r>
            <a:r>
              <a:rPr lang="en-US" dirty="0" err="1"/>
              <a:t>a.k.a</a:t>
            </a:r>
            <a:r>
              <a:rPr lang="en-US" dirty="0"/>
              <a:t> the Iceland Basin).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That was generated by an anomalous atmospheric redistribution of freshwater originated in the Labrador Current and continental shelf areas ...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You can see this strong anomaly represented by the blue negative salinity values in the upper 200 m of the water column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propagating eastward and then northward in their figure (click)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authors also show that this is the strongest salinity anomaly ever recorded in the Iceland Basin, 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subpolar  gyre’s cyclonic circulation started </a:t>
            </a:r>
            <a:r>
              <a:rPr lang="en-US" dirty="0" err="1"/>
              <a:t>advecting</a:t>
            </a:r>
            <a:r>
              <a:rPr lang="en-US" dirty="0"/>
              <a:t> this signal westward towards the </a:t>
            </a:r>
            <a:r>
              <a:rPr lang="en-US" dirty="0" err="1"/>
              <a:t>Irminger</a:t>
            </a:r>
            <a:r>
              <a:rPr lang="en-US" dirty="0"/>
              <a:t> Sea.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Now, for those of you familiar with the subpolar gyre … strong salinity anomalies being advected by the circulation are not new. In fact, a few of them happened before,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they are referred as Great Salinity Anomalies. Although, the sources of the different Great Anomalies differ from this one, their unprecedented strength and propagation seem consistent (click).   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817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that sense our main goal is to document the arrival, spreading and impact on convection in the </a:t>
            </a:r>
            <a:r>
              <a:rPr lang="en-US" dirty="0" err="1"/>
              <a:t>Irminger</a:t>
            </a:r>
            <a:r>
              <a:rPr lang="en-US" dirty="0"/>
              <a:t> Sea of this new “Great Salinity Anomaly (GSA)” between 2015-2020 (click)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to achieve this goal we study the basin-wide salinity interannual variability using two hydrographic monthly </a:t>
            </a:r>
            <a:r>
              <a:rPr lang="en-US" dirty="0" err="1"/>
              <a:t>climatologies</a:t>
            </a:r>
            <a:r>
              <a:rPr lang="en-US" dirty="0"/>
              <a:t> (click)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Then, we study the anomalies spreading by combining one the </a:t>
            </a:r>
            <a:r>
              <a:rPr lang="en-US" dirty="0" err="1"/>
              <a:t>climatologies</a:t>
            </a:r>
            <a:r>
              <a:rPr lang="en-US" dirty="0"/>
              <a:t>  with  OSNAP and OOI hydrographic moorings data across the basin (click)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finally, we investigate the freshening impacts on the convection activity by combining OOI-mooring records and outputs from the ERA5 atmospheric reanalysis(click)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25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So, before describing any variability or impacts in convection, we should answer one question: have the Iceland Basin anomaly propagated to the </a:t>
            </a:r>
            <a:r>
              <a:rPr lang="en-US" dirty="0" err="1"/>
              <a:t>Irminger</a:t>
            </a:r>
            <a:r>
              <a:rPr lang="en-US" dirty="0"/>
              <a:t> Sea?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the short answer is YES! (click)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This animation using the Argo climatological data…  </a:t>
            </a:r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shows that the fresh anomalies in the upper 200 m of the ocean (or negative values)… </a:t>
            </a:r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propagate cyclonically from the Iceland Basin to the </a:t>
            </a:r>
            <a:r>
              <a:rPr lang="en-US" dirty="0" err="1"/>
              <a:t>Irminger</a:t>
            </a:r>
            <a:r>
              <a:rPr lang="en-US" dirty="0"/>
              <a:t> Sea (click);</a:t>
            </a:r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In fact, the anomalies enter the </a:t>
            </a:r>
            <a:r>
              <a:rPr lang="en-US" dirty="0" err="1"/>
              <a:t>Irminger</a:t>
            </a:r>
            <a:r>
              <a:rPr lang="en-US" dirty="0"/>
              <a:t> Sea mainly over the Reykjanes Ridge in late 2015 (click) and  </a:t>
            </a:r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Get quickly advected around by the boundary currents, </a:t>
            </a:r>
          </a:p>
          <a:p>
            <a:pPr marL="628583" marR="0" lvl="1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which usually takes between 6 to11 months on average, (click) …</a:t>
            </a:r>
          </a:p>
          <a:p>
            <a:pPr marL="628583" marR="0" lvl="1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While the spreading to the center of the basin is much slower and can take up to 2.5 years (click)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Such slow freshwater accumulation in the middle of the </a:t>
            </a:r>
            <a:r>
              <a:rPr lang="en-US" dirty="0" err="1"/>
              <a:t>Irminger</a:t>
            </a:r>
            <a:r>
              <a:rPr lang="en-US" dirty="0"/>
              <a:t> Sea creates linear salinity trends between 2015-2020 that are strongest near the center and decrease towards its boundary …</a:t>
            </a:r>
          </a:p>
          <a:p>
            <a:pPr marL="628583" lvl="1" indent="-171450">
              <a:buFont typeface="Arial" panose="020B0604020202020204" pitchFamily="34" charset="0"/>
              <a:buChar char="•"/>
            </a:pPr>
            <a:r>
              <a:rPr lang="en-US" dirty="0"/>
              <a:t>varying from -0.04 to -0.02 PSU/year ….</a:t>
            </a:r>
          </a:p>
          <a:p>
            <a:pPr marL="628583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which is 2 to 4 times the reported trends in the previous decade using the same climatological data (click);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499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 obtain a better overview of the </a:t>
            </a:r>
            <a:r>
              <a:rPr lang="en-US" dirty="0" err="1"/>
              <a:t>Irminger’s</a:t>
            </a:r>
            <a:r>
              <a:rPr lang="en-US" dirty="0"/>
              <a:t> basin-wide salinity variability, we averaged the salinity signal seen in the animation, over the entire basin.</a:t>
            </a:r>
          </a:p>
          <a:p>
            <a:pPr marL="628583" lvl="1" indent="-171450">
              <a:buFont typeface="Arial" panose="020B0604020202020204" pitchFamily="34" charset="0"/>
              <a:buChar char="•"/>
            </a:pPr>
            <a:r>
              <a:rPr lang="en-US" dirty="0"/>
              <a:t>Here, the thick green and blue lines represent the this spatially averaged interannual salinity variability from both </a:t>
            </a:r>
            <a:r>
              <a:rPr lang="en-US" dirty="0" err="1"/>
              <a:t>climatologies</a:t>
            </a:r>
            <a:r>
              <a:rPr lang="en-US" dirty="0"/>
              <a:t>, </a:t>
            </a:r>
          </a:p>
          <a:p>
            <a:pPr marL="628583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628583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As you already know the 2015-2020 period is marked by a rapid freshening (click), </a:t>
            </a:r>
          </a:p>
          <a:p>
            <a:pPr marL="628583" lvl="1" indent="-171450">
              <a:buFont typeface="Arial" panose="020B0604020202020204" pitchFamily="34" charset="0"/>
              <a:buChar char="•"/>
            </a:pPr>
            <a:r>
              <a:rPr lang="en-US" dirty="0"/>
              <a:t>which resulted in the freshest state of the </a:t>
            </a:r>
            <a:r>
              <a:rPr lang="en-US" dirty="0" err="1"/>
              <a:t>Irminger</a:t>
            </a:r>
            <a:r>
              <a:rPr lang="en-US" dirty="0"/>
              <a:t> Sea since 1960;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In addition, the recent freshening is as rapid as previous strong events that are highlighted here by these orange bars (click).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 err="1"/>
              <a:t>IDue</a:t>
            </a:r>
            <a:r>
              <a:rPr lang="en-US" dirty="0"/>
              <a:t> to the timing of these events, we believe they show previous Great Salinity Anomalies that propagated into the region.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The late 60’s and early 70’s event, for example, has been extensively documented, and it is known to have suppressed deep convection in the Labrador Sea for a few years (click)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So, did the same thing happen in the </a:t>
            </a:r>
            <a:r>
              <a:rPr lang="en-US" dirty="0" err="1"/>
              <a:t>Irminger</a:t>
            </a:r>
            <a:r>
              <a:rPr lang="en-US" dirty="0"/>
              <a:t> Sea after 2015?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53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Our mooring data and atmospheric reanalysis suggest the freshening indeed helped to suppress deep convection (with some big help form the atmosphere) and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Made the </a:t>
            </a:r>
            <a:r>
              <a:rPr lang="en-US" dirty="0" err="1"/>
              <a:t>Irminger</a:t>
            </a:r>
            <a:r>
              <a:rPr lang="en-US" dirty="0"/>
              <a:t> Sea Intermediate Water fresher and lighter.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we show temperature-salinity profiles from our mooring records at the center of the basin. And why the center? Because it corresponds to area where deep convection can be active.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solid profiles were taken in the Late Fall (right before convection season started), while the dashed profiles correspond to late winter (right at the end of the convection season).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background lines are potential density </a:t>
            </a:r>
            <a:r>
              <a:rPr lang="en-US" dirty="0" err="1"/>
              <a:t>isopycnals</a:t>
            </a:r>
            <a:r>
              <a:rPr lang="en-US" dirty="0"/>
              <a:t>, and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circles and squares correspond to the properties in the mixed-layer (click).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Note that </a:t>
            </a:r>
            <a:r>
              <a:rPr lang="en-US" dirty="0" err="1"/>
              <a:t>pior</a:t>
            </a:r>
            <a:r>
              <a:rPr lang="en-US" dirty="0"/>
              <a:t> to convection, the freshening drives the stratification changes over the years not temperature.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Meaning: the upper ocean became more buoyant due to the freshening.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Specially in the Subpolar Mode Water layer (click).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346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Now, the mode waters corresponds to modified salty waters of subtropical origin.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So, it is characterized by a salinity subsurface maximum which completely disappears in 2019.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could indicate that the fresh anomaly could also be connected to a decrease of subtropical water fluxes to the subpolar gyre, which has been subject of a few recent  studies (click).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912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Wintertime properties also changed, and again, mainly in the salinity space 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During winters between 2015-2017, mixed layer depths varied from 740 to1400 m allowing deep convection to happen (click)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021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In contrast, during the following winters, mixed layers didn’t exceed 400 m (so no deep convection)  and </a:t>
            </a:r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 </a:t>
            </a:r>
            <a:r>
              <a:rPr lang="en-US" dirty="0" err="1"/>
              <a:t>Irminger</a:t>
            </a:r>
            <a:r>
              <a:rPr lang="en-US" dirty="0"/>
              <a:t> Intermediate Waters became significantly fresher and lighter …</a:t>
            </a:r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457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 question then becomes: how important was the freshening for this deep convection suppression (click).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696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the answer is “very”.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we are showing the Buoyancy content (B) of the late fall profiles (little black dots) calculated following Schmidt and Send,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 where g is acceleration due to gravity, rho-zero is the reference density, and sigma is the potential density.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also can be interpreted as the amount of buoyancy that the atmosphere need to remove from the ocean during winter, to homogenized the upper 1000 m (or allow deep convection).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solid bars, on the other hand, are the amount of buoyancy removed from the ocean by the atmosphere via surface heat fluxes (the </a:t>
            </a:r>
            <a:r>
              <a:rPr lang="en-US" dirty="0" err="1"/>
              <a:t>hateched</a:t>
            </a:r>
            <a:r>
              <a:rPr lang="en-US" dirty="0"/>
              <a:t> bars) plus freshwater fluxes (click)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Note that since 2015, the buoyancy content nearly doubled mainly due to salinity. Meaning, it became harder for the atmosphere to drive deep convection.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Of course, the salinity is not the only one to blame for the weak convection between 2019 and 2020.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fact, the 2018-2019 winter was relatively warm. See how the magenta solid bar is small compared to the other ones.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However, the 2019-2020 winter was as cold as the first three winters and still no deep convection.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Of course, this period was also more rainy (which caused the large differences between the red hatched bar and solid bar), but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If the buoyancy content had not doubled, the red solid bar would intercept the dot within the errors, and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more significant deeper convection would had developed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Which shows the salinity changes played an active role in suppressing the deep convection in the </a:t>
            </a:r>
            <a:r>
              <a:rPr lang="en-US" dirty="0" err="1"/>
              <a:t>Irminger</a:t>
            </a:r>
            <a:r>
              <a:rPr lang="en-US" dirty="0"/>
              <a:t> Sea (click).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664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you pause this video, I want you to take home 3 main messages: </a:t>
            </a:r>
          </a:p>
          <a:p>
            <a:endParaRPr lang="en-US" dirty="0"/>
          </a:p>
          <a:p>
            <a:r>
              <a:rPr lang="en-US" dirty="0"/>
              <a:t>1 – </a:t>
            </a:r>
          </a:p>
          <a:p>
            <a:r>
              <a:rPr lang="en-US" dirty="0"/>
              <a:t>2 – </a:t>
            </a:r>
          </a:p>
          <a:p>
            <a:endParaRPr lang="en-US" dirty="0"/>
          </a:p>
          <a:p>
            <a:r>
              <a:rPr lang="en-US" dirty="0"/>
              <a:t>And last but not least …</a:t>
            </a:r>
          </a:p>
          <a:p>
            <a:endParaRPr lang="en-US" dirty="0"/>
          </a:p>
          <a:p>
            <a:r>
              <a:rPr lang="en-US" dirty="0"/>
              <a:t>3 – </a:t>
            </a:r>
          </a:p>
          <a:p>
            <a:endParaRPr lang="en-US" dirty="0"/>
          </a:p>
          <a:p>
            <a:r>
              <a:rPr lang="en-US" dirty="0"/>
              <a:t>(click)</a:t>
            </a:r>
          </a:p>
          <a:p>
            <a:endParaRPr lang="en-US" dirty="0"/>
          </a:p>
          <a:p>
            <a:r>
              <a:rPr lang="en-US" dirty="0"/>
              <a:t>Finally, I hope you  all can read more about this in the Geophysical Research Letters soon (we submitted the paper and is under review).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860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watching and If you have any comments or questions, feel free to email me or chat with me on Friday March 4</a:t>
            </a:r>
            <a:r>
              <a:rPr lang="en-US" baseline="30000" dirty="0"/>
              <a:t>th</a:t>
            </a:r>
            <a:r>
              <a:rPr lang="en-US" dirty="0"/>
              <a:t> between 03:30 – 04:30 Pm EST.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57673-C51A-5A4F-A267-2EF8B0C08C0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156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- L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88702" y="1383672"/>
            <a:ext cx="8548212" cy="1102519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2250"/>
              </a:lnSpc>
              <a:defRPr sz="2700" b="1" cap="all" baseline="0">
                <a:solidFill>
                  <a:srgbClr val="006C9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702" y="2595839"/>
            <a:ext cx="8548212" cy="171490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1350"/>
              </a:lnSpc>
              <a:buNone/>
              <a:defRPr sz="1500" baseline="0">
                <a:solidFill>
                  <a:srgbClr val="006C92"/>
                </a:solidFill>
              </a:defRPr>
            </a:lvl1pPr>
            <a:lvl2pPr marL="257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99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565502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- White+Seal">
    <p:bg>
      <p:bgPr>
        <a:solidFill>
          <a:srgbClr val="13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dark picture to placeholder or click icon to add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88702" y="1383672"/>
            <a:ext cx="8548212" cy="1102519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2250"/>
              </a:lnSpc>
              <a:defRPr sz="27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702" y="2595839"/>
            <a:ext cx="8548212" cy="171490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1350"/>
              </a:lnSpc>
              <a:buNone/>
              <a:defRPr sz="1500" baseline="0">
                <a:solidFill>
                  <a:srgbClr val="FFFFFF"/>
                </a:solidFill>
              </a:defRPr>
            </a:lvl1pPr>
            <a:lvl2pPr marL="257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99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Freeform 11"/>
          <p:cNvSpPr/>
          <p:nvPr userDrawn="1"/>
        </p:nvSpPr>
        <p:spPr>
          <a:xfrm>
            <a:off x="-105568" y="4571999"/>
            <a:ext cx="659146" cy="647597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4868985" y="5120730"/>
                </a:lnTo>
                <a:lnTo>
                  <a:pt x="2527325" y="510085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close/>
              </a:path>
            </a:pathLst>
          </a:custGeom>
          <a:solidFill>
            <a:srgbClr val="007DBA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02DF07-64FA-774A-97F7-F58EEA2D54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4073" y="4558304"/>
            <a:ext cx="3227592" cy="53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3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 - White+Seal">
    <p:bg>
      <p:bgPr>
        <a:solidFill>
          <a:srgbClr val="006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dark picture to placeholder or click icon to add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88702" y="1383672"/>
            <a:ext cx="8548212" cy="1102519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2250"/>
              </a:lnSpc>
              <a:defRPr sz="27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702" y="2595839"/>
            <a:ext cx="8548212" cy="171490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1350"/>
              </a:lnSpc>
              <a:buNone/>
              <a:defRPr sz="1500" baseline="0">
                <a:solidFill>
                  <a:srgbClr val="FFFFFF"/>
                </a:solidFill>
              </a:defRPr>
            </a:lvl1pPr>
            <a:lvl2pPr marL="257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99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1" name="Freeform 10"/>
          <p:cNvSpPr/>
          <p:nvPr userDrawn="1"/>
        </p:nvSpPr>
        <p:spPr>
          <a:xfrm>
            <a:off x="-105568" y="4571999"/>
            <a:ext cx="659146" cy="647597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4868985" y="5120730"/>
                </a:lnTo>
                <a:lnTo>
                  <a:pt x="2527325" y="510085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close/>
              </a:path>
            </a:pathLst>
          </a:custGeom>
          <a:solidFill>
            <a:srgbClr val="007DBA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17086-D05A-9149-9C15-CA3D21ABE4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4073" y="4558304"/>
            <a:ext cx="3227592" cy="53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7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lide-L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Drag a light picture to placeholder or click icon to add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288702" y="1383672"/>
            <a:ext cx="8548212" cy="1102519"/>
          </a:xfrm>
        </p:spPr>
        <p:txBody>
          <a:bodyPr lIns="0" tIns="0" rIns="0" bIns="0" anchor="b" anchorCtr="0">
            <a:noAutofit/>
          </a:bodyPr>
          <a:lstStyle>
            <a:lvl1pPr algn="ctr">
              <a:lnSpc>
                <a:spcPts val="2250"/>
              </a:lnSpc>
              <a:defRPr sz="2700" b="1" cap="all" baseline="0">
                <a:solidFill>
                  <a:srgbClr val="006C9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702" y="2595839"/>
            <a:ext cx="8548212" cy="1714904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ts val="1350"/>
              </a:lnSpc>
              <a:buNone/>
              <a:defRPr sz="1500" baseline="0">
                <a:solidFill>
                  <a:srgbClr val="006C92"/>
                </a:solidFill>
              </a:defRPr>
            </a:lvl1pPr>
            <a:lvl2pPr marL="257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99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Slide">
    <p:bg>
      <p:bgPr>
        <a:solidFill>
          <a:srgbClr val="1329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noFill/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dark picture to placeholder or click icon to add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88702" y="1383672"/>
            <a:ext cx="8548212" cy="1102519"/>
          </a:xfrm>
        </p:spPr>
        <p:txBody>
          <a:bodyPr lIns="0" tIns="0" rIns="0" bIns="0" anchor="b" anchorCtr="0">
            <a:noAutofit/>
          </a:bodyPr>
          <a:lstStyle>
            <a:lvl1pPr algn="ctr">
              <a:lnSpc>
                <a:spcPts val="2250"/>
              </a:lnSpc>
              <a:defRPr sz="27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702" y="2595839"/>
            <a:ext cx="8548212" cy="1714904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ts val="1350"/>
              </a:lnSpc>
              <a:buNone/>
              <a:defRPr sz="1500" baseline="0">
                <a:solidFill>
                  <a:srgbClr val="FFFFFF"/>
                </a:solidFill>
              </a:defRPr>
            </a:lvl1pPr>
            <a:lvl2pPr marL="257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99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Freeform 9"/>
          <p:cNvSpPr/>
          <p:nvPr userDrawn="1"/>
        </p:nvSpPr>
        <p:spPr>
          <a:xfrm>
            <a:off x="-105568" y="4571999"/>
            <a:ext cx="659146" cy="647597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4868985" y="5120730"/>
                </a:lnTo>
                <a:lnTo>
                  <a:pt x="2527325" y="510085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close/>
              </a:path>
            </a:pathLst>
          </a:custGeom>
          <a:solidFill>
            <a:srgbClr val="007DBA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C1C8EC-DF00-E84C-9A7E-5719E87739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4073" y="4558304"/>
            <a:ext cx="3227592" cy="5379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Slide">
    <p:bg>
      <p:bgPr>
        <a:solidFill>
          <a:srgbClr val="006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dark picture to placeholder or click icon to add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288702" y="1383672"/>
            <a:ext cx="8548212" cy="1102519"/>
          </a:xfrm>
        </p:spPr>
        <p:txBody>
          <a:bodyPr lIns="0" tIns="0" rIns="0" bIns="0" anchor="b" anchorCtr="0">
            <a:noAutofit/>
          </a:bodyPr>
          <a:lstStyle>
            <a:lvl1pPr algn="ctr">
              <a:lnSpc>
                <a:spcPts val="2250"/>
              </a:lnSpc>
              <a:defRPr sz="27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702" y="2595839"/>
            <a:ext cx="8548212" cy="1714904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ts val="1350"/>
              </a:lnSpc>
              <a:buNone/>
              <a:defRPr sz="1500" baseline="0">
                <a:solidFill>
                  <a:srgbClr val="FFFFFF"/>
                </a:solidFill>
              </a:defRPr>
            </a:lvl1pPr>
            <a:lvl2pPr marL="257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99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5" name="Freeform 4"/>
          <p:cNvSpPr/>
          <p:nvPr userDrawn="1"/>
        </p:nvSpPr>
        <p:spPr>
          <a:xfrm>
            <a:off x="-105568" y="4571999"/>
            <a:ext cx="659146" cy="647597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4868985" y="5120730"/>
                </a:lnTo>
                <a:lnTo>
                  <a:pt x="2527325" y="510085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close/>
              </a:path>
            </a:pathLst>
          </a:custGeom>
          <a:solidFill>
            <a:srgbClr val="007DBA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5002D3-EC3E-4D4D-8573-D022D7088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4073" y="4558304"/>
            <a:ext cx="3227592" cy="5379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" y="2"/>
            <a:ext cx="4570833" cy="514207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731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869706" y="194620"/>
            <a:ext cx="4376661" cy="1179464"/>
          </a:xfrm>
          <a:noFill/>
        </p:spPr>
        <p:txBody>
          <a:bodyPr lIns="182880" tIns="182880" rIns="274320" bIns="182880" anchor="ctr" anchorCtr="0">
            <a:noAutofit/>
          </a:bodyPr>
          <a:lstStyle>
            <a:lvl1pPr algn="l">
              <a:lnSpc>
                <a:spcPts val="2250"/>
              </a:lnSpc>
              <a:defRPr sz="2400" b="1" baseline="0">
                <a:solidFill>
                  <a:srgbClr val="006A9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5048410" y="1504150"/>
            <a:ext cx="3766584" cy="3417474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328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lide">
    <p:bg>
      <p:bgPr>
        <a:solidFill>
          <a:srgbClr val="006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" y="2"/>
            <a:ext cx="4570833" cy="5142075"/>
          </a:xfrm>
          <a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731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869706" y="194620"/>
            <a:ext cx="4376661" cy="1179464"/>
          </a:xfrm>
          <a:noFill/>
        </p:spPr>
        <p:txBody>
          <a:bodyPr lIns="182880" tIns="182880" rIns="274320" bIns="182880" anchor="ctr" anchorCtr="0">
            <a:noAutofit/>
          </a:bodyPr>
          <a:lstStyle>
            <a:lvl1pPr algn="l">
              <a:lnSpc>
                <a:spcPts val="2250"/>
              </a:lnSpc>
              <a:defRPr sz="2400" b="1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5048410" y="1504150"/>
            <a:ext cx="3766584" cy="3417474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chemeClr val="bg1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chemeClr val="bg1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chemeClr val="bg1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chemeClr val="bg1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6764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6A96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4573168" y="2"/>
            <a:ext cx="4570833" cy="514207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731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-86497" y="194620"/>
            <a:ext cx="4376661" cy="1179464"/>
          </a:xfrm>
          <a:noFill/>
        </p:spPr>
        <p:txBody>
          <a:bodyPr lIns="457200" tIns="182880" rIns="182880" bIns="182880" anchor="ctr" anchorCtr="0">
            <a:noAutofit/>
          </a:bodyPr>
          <a:lstStyle>
            <a:lvl1pPr algn="l">
              <a:lnSpc>
                <a:spcPts val="2250"/>
              </a:lnSpc>
              <a:defRPr sz="2400" b="1" baseline="0">
                <a:solidFill>
                  <a:srgbClr val="006A9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5760" y="1504150"/>
            <a:ext cx="3924404" cy="3417474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6411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6A96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4573168" y="2"/>
            <a:ext cx="4570833" cy="514207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731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-86497" y="194620"/>
            <a:ext cx="4376661" cy="1179464"/>
          </a:xfrm>
          <a:noFill/>
        </p:spPr>
        <p:txBody>
          <a:bodyPr lIns="457200" tIns="182880" rIns="182880" bIns="182880" anchor="ctr" anchorCtr="0">
            <a:noAutofit/>
          </a:bodyPr>
          <a:lstStyle>
            <a:lvl1pPr algn="l">
              <a:lnSpc>
                <a:spcPts val="2250"/>
              </a:lnSpc>
              <a:defRPr sz="2400" b="1" baseline="0">
                <a:solidFill>
                  <a:srgbClr val="006A9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5760" y="1504150"/>
            <a:ext cx="3924404" cy="3417474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Slide">
    <p:bg>
      <p:bgPr>
        <a:solidFill>
          <a:srgbClr val="006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4573168" y="2"/>
            <a:ext cx="4570833" cy="514207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731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-86497" y="194620"/>
            <a:ext cx="4376661" cy="1179464"/>
          </a:xfrm>
          <a:noFill/>
        </p:spPr>
        <p:txBody>
          <a:bodyPr lIns="457200" tIns="182880" rIns="182880" bIns="182880" anchor="ctr" anchorCtr="0">
            <a:noAutofit/>
          </a:bodyPr>
          <a:lstStyle>
            <a:lvl1pPr algn="l">
              <a:lnSpc>
                <a:spcPts val="2250"/>
              </a:lnSpc>
              <a:defRPr sz="24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5760" y="1504150"/>
            <a:ext cx="3924404" cy="3417474"/>
          </a:xfrm>
        </p:spPr>
        <p:txBody>
          <a:bodyPr lIns="0" tIns="0" rIns="0" bIns="0"/>
          <a:lstStyle>
            <a:lvl1pPr marL="257175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1pPr>
            <a:lvl2pPr marL="51430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2pPr>
            <a:lvl3pPr marL="77143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3pPr>
            <a:lvl4pPr marL="1028560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4pPr>
            <a:lvl5pPr marL="1285688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reeform 4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5783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7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6A96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4573168" y="2"/>
            <a:ext cx="4570833" cy="514207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731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4893276" y="628650"/>
            <a:ext cx="1400432" cy="741405"/>
          </a:xfrm>
          <a:solidFill>
            <a:srgbClr val="006A96">
              <a:alpha val="70000"/>
            </a:srgbClr>
          </a:solidFill>
          <a:effectLst/>
        </p:spPr>
        <p:txBody>
          <a:bodyPr lIns="91440" tIns="182880" rIns="91440" bIns="182880" anchor="ctr" anchorCtr="0">
            <a:noAutofit/>
          </a:bodyPr>
          <a:lstStyle>
            <a:lvl1pPr algn="r">
              <a:lnSpc>
                <a:spcPct val="100000"/>
              </a:lnSpc>
              <a:defRPr sz="4800" b="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####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5760" y="628650"/>
            <a:ext cx="3924404" cy="4292974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A96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294438" y="628650"/>
            <a:ext cx="2849562" cy="741363"/>
          </a:xfrm>
          <a:solidFill>
            <a:srgbClr val="006A96">
              <a:alpha val="70000"/>
            </a:srgbClr>
          </a:solidFill>
          <a:effectLst/>
        </p:spPr>
        <p:txBody>
          <a:bodyPr lIns="182880" anchor="ctr">
            <a:norm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257127" indent="0" algn="l">
              <a:buNone/>
              <a:defRPr>
                <a:solidFill>
                  <a:schemeClr val="bg1"/>
                </a:solidFill>
              </a:defRPr>
            </a:lvl2pPr>
            <a:lvl3pPr marL="514257" indent="0" algn="l">
              <a:buNone/>
              <a:defRPr>
                <a:solidFill>
                  <a:schemeClr val="bg1"/>
                </a:solidFill>
              </a:defRPr>
            </a:lvl3pPr>
            <a:lvl4pPr marL="771385" indent="0" algn="l">
              <a:buNone/>
              <a:defRPr>
                <a:solidFill>
                  <a:schemeClr val="bg1"/>
                </a:solidFill>
              </a:defRPr>
            </a:lvl4pPr>
            <a:lvl5pPr marL="1028513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Title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Slide">
    <p:bg>
      <p:bgPr>
        <a:solidFill>
          <a:srgbClr val="006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5783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itle 1"/>
          <p:cNvSpPr txBox="1">
            <a:spLocks/>
          </p:cNvSpPr>
          <p:nvPr userDrawn="1"/>
        </p:nvSpPr>
        <p:spPr>
          <a:xfrm>
            <a:off x="6293708" y="3801762"/>
            <a:ext cx="2850293" cy="741405"/>
          </a:xfrm>
          <a:prstGeom prst="rect">
            <a:avLst/>
          </a:prstGeom>
          <a:solidFill>
            <a:srgbClr val="006A96">
              <a:alpha val="70000"/>
            </a:srgbClr>
          </a:solidFill>
        </p:spPr>
        <p:txBody>
          <a:bodyPr vert="horz" lIns="182880" tIns="182880" rIns="182880" bIns="182880" rtlCol="0" anchor="ctr" anchorCtr="0">
            <a:noAutofit/>
          </a:bodyPr>
          <a:lstStyle>
            <a:lvl1pPr algn="r" defTabSz="257129" rtl="0" eaLnBrk="1" latinLnBrk="0" hangingPunct="1">
              <a:lnSpc>
                <a:spcPts val="2250"/>
              </a:lnSpc>
              <a:spcBef>
                <a:spcPct val="0"/>
              </a:spcBef>
              <a:buNone/>
              <a:defRPr sz="2400" b="1" kern="1200" baseline="0">
                <a:solidFill>
                  <a:srgbClr val="006A96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pPr algn="l" fontAlgn="ctr">
              <a:lnSpc>
                <a:spcPts val="2000"/>
              </a:lnSpc>
            </a:pPr>
            <a:r>
              <a:rPr lang="en-US" sz="1800" dirty="0">
                <a:solidFill>
                  <a:schemeClr val="bg1"/>
                </a:solidFill>
              </a:rPr>
              <a:t>Title</a:t>
            </a:r>
          </a:p>
          <a:p>
            <a:pPr algn="l" fontAlgn="ctr">
              <a:lnSpc>
                <a:spcPts val="2000"/>
              </a:lnSpc>
            </a:pPr>
            <a:r>
              <a:rPr lang="en-US" sz="1800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4573168" y="2"/>
            <a:ext cx="4570833" cy="514207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451805" anchor="ctr" anchorCtr="0">
            <a:noAutofit/>
          </a:bodyPr>
          <a:lstStyle>
            <a:lvl1pPr marL="0" indent="0" algn="ctr">
              <a:buNone/>
              <a:defRPr sz="731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Arial"/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65760" y="628650"/>
            <a:ext cx="3924404" cy="4292974"/>
          </a:xfrm>
        </p:spPr>
        <p:txBody>
          <a:bodyPr lIns="0" tIns="0" rIns="0" bIns="0"/>
          <a:lstStyle>
            <a:lvl1pPr marL="257175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1pPr>
            <a:lvl2pPr marL="51430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2pPr>
            <a:lvl3pPr marL="77143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3pPr>
            <a:lvl4pPr marL="1028560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4pPr>
            <a:lvl5pPr marL="1285688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4893276" y="628650"/>
            <a:ext cx="1400432" cy="741405"/>
          </a:xfrm>
          <a:prstGeom prst="rect">
            <a:avLst/>
          </a:prstGeom>
          <a:solidFill>
            <a:srgbClr val="006A96">
              <a:alpha val="70000"/>
            </a:srgbClr>
          </a:solidFill>
          <a:effectLst/>
        </p:spPr>
        <p:txBody>
          <a:bodyPr vert="horz" lIns="91440" tIns="182880" rIns="91440" bIns="182880" rtlCol="0" anchor="ctr" anchorCtr="0">
            <a:noAutofit/>
          </a:bodyPr>
          <a:lstStyle>
            <a:lvl1pPr algn="r" defTabSz="25712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1" kern="1200" baseline="0">
                <a:solidFill>
                  <a:srgbClr val="FFFFFF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r>
              <a:rPr lang="en-US"/>
              <a:t>####</a:t>
            </a:r>
            <a:endParaRPr lang="en-US" dirty="0"/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6293708" y="628650"/>
            <a:ext cx="2850293" cy="741405"/>
          </a:xfrm>
          <a:prstGeom prst="rect">
            <a:avLst/>
          </a:prstGeom>
          <a:solidFill>
            <a:srgbClr val="006A96">
              <a:alpha val="70000"/>
            </a:srgbClr>
          </a:solidFill>
        </p:spPr>
        <p:txBody>
          <a:bodyPr vert="horz" lIns="182880" tIns="182880" rIns="182880" bIns="182880" rtlCol="0" anchor="ctr" anchorCtr="0">
            <a:noAutofit/>
          </a:bodyPr>
          <a:lstStyle>
            <a:lvl1pPr algn="r" defTabSz="257129" rtl="0" eaLnBrk="1" latinLnBrk="0" hangingPunct="1">
              <a:lnSpc>
                <a:spcPts val="2250"/>
              </a:lnSpc>
              <a:spcBef>
                <a:spcPct val="0"/>
              </a:spcBef>
              <a:buNone/>
              <a:defRPr sz="2400" b="1" kern="1200" baseline="0">
                <a:solidFill>
                  <a:srgbClr val="006A96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pPr algn="l" fontAlgn="ctr">
              <a:lnSpc>
                <a:spcPts val="2000"/>
              </a:lnSpc>
            </a:pPr>
            <a:r>
              <a:rPr lang="en-US" sz="1800" dirty="0">
                <a:solidFill>
                  <a:schemeClr val="bg1"/>
                </a:solidFill>
              </a:rPr>
              <a:t>Title</a:t>
            </a:r>
          </a:p>
          <a:p>
            <a:pPr algn="l" fontAlgn="ctr">
              <a:lnSpc>
                <a:spcPts val="2000"/>
              </a:lnSpc>
            </a:pPr>
            <a:r>
              <a:rPr lang="en-US" sz="1800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18" name="Title 1"/>
          <p:cNvSpPr txBox="1">
            <a:spLocks/>
          </p:cNvSpPr>
          <p:nvPr userDrawn="1"/>
        </p:nvSpPr>
        <p:spPr>
          <a:xfrm>
            <a:off x="4893276" y="1679719"/>
            <a:ext cx="1400432" cy="741405"/>
          </a:xfrm>
          <a:prstGeom prst="rect">
            <a:avLst/>
          </a:prstGeom>
          <a:solidFill>
            <a:srgbClr val="006A96">
              <a:alpha val="70000"/>
            </a:srgbClr>
          </a:solidFill>
        </p:spPr>
        <p:txBody>
          <a:bodyPr vert="horz" lIns="91440" tIns="182880" rIns="91440" bIns="182880" rtlCol="0" anchor="ctr" anchorCtr="0">
            <a:noAutofit/>
          </a:bodyPr>
          <a:lstStyle>
            <a:lvl1pPr algn="r" defTabSz="25712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1" kern="1200" baseline="0">
                <a:solidFill>
                  <a:srgbClr val="FFFFFF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r>
              <a:rPr lang="en-US"/>
              <a:t>####</a:t>
            </a:r>
            <a:endParaRPr lang="en-US" dirty="0"/>
          </a:p>
        </p:txBody>
      </p:sp>
      <p:sp>
        <p:nvSpPr>
          <p:cNvPr id="19" name="Title 1"/>
          <p:cNvSpPr txBox="1">
            <a:spLocks/>
          </p:cNvSpPr>
          <p:nvPr userDrawn="1"/>
        </p:nvSpPr>
        <p:spPr>
          <a:xfrm>
            <a:off x="6293708" y="1679719"/>
            <a:ext cx="2850293" cy="741405"/>
          </a:xfrm>
          <a:prstGeom prst="rect">
            <a:avLst/>
          </a:prstGeom>
          <a:solidFill>
            <a:srgbClr val="006A96">
              <a:alpha val="70000"/>
            </a:srgbClr>
          </a:solidFill>
        </p:spPr>
        <p:txBody>
          <a:bodyPr vert="horz" lIns="182880" tIns="182880" rIns="182880" bIns="182880" rtlCol="0" anchor="ctr" anchorCtr="0">
            <a:noAutofit/>
          </a:bodyPr>
          <a:lstStyle>
            <a:lvl1pPr algn="r" defTabSz="257129" rtl="0" eaLnBrk="1" latinLnBrk="0" hangingPunct="1">
              <a:lnSpc>
                <a:spcPts val="2250"/>
              </a:lnSpc>
              <a:spcBef>
                <a:spcPct val="0"/>
              </a:spcBef>
              <a:buNone/>
              <a:defRPr sz="2400" b="1" kern="1200" baseline="0">
                <a:solidFill>
                  <a:srgbClr val="006A96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pPr algn="l" fontAlgn="ctr">
              <a:lnSpc>
                <a:spcPts val="2000"/>
              </a:lnSpc>
            </a:pPr>
            <a:r>
              <a:rPr lang="en-US" sz="1800" dirty="0">
                <a:solidFill>
                  <a:schemeClr val="bg1"/>
                </a:solidFill>
              </a:rPr>
              <a:t>Title</a:t>
            </a:r>
          </a:p>
          <a:p>
            <a:pPr algn="l" fontAlgn="ctr">
              <a:lnSpc>
                <a:spcPts val="2000"/>
              </a:lnSpc>
            </a:pPr>
            <a:r>
              <a:rPr lang="en-US" sz="1800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20" name="Title 1"/>
          <p:cNvSpPr txBox="1">
            <a:spLocks/>
          </p:cNvSpPr>
          <p:nvPr userDrawn="1"/>
        </p:nvSpPr>
        <p:spPr>
          <a:xfrm>
            <a:off x="4893276" y="2747319"/>
            <a:ext cx="1400432" cy="741405"/>
          </a:xfrm>
          <a:prstGeom prst="rect">
            <a:avLst/>
          </a:prstGeom>
          <a:solidFill>
            <a:srgbClr val="006A96">
              <a:alpha val="70000"/>
            </a:srgbClr>
          </a:solidFill>
        </p:spPr>
        <p:txBody>
          <a:bodyPr vert="horz" lIns="91440" tIns="182880" rIns="91440" bIns="182880" rtlCol="0" anchor="ctr" anchorCtr="0">
            <a:noAutofit/>
          </a:bodyPr>
          <a:lstStyle>
            <a:lvl1pPr algn="r" defTabSz="25712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1" kern="1200" baseline="0">
                <a:solidFill>
                  <a:srgbClr val="FFFFFF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r>
              <a:rPr lang="en-US"/>
              <a:t>####</a:t>
            </a:r>
            <a:endParaRPr lang="en-US" dirty="0"/>
          </a:p>
        </p:txBody>
      </p:sp>
      <p:sp>
        <p:nvSpPr>
          <p:cNvPr id="21" name="Title 1"/>
          <p:cNvSpPr txBox="1">
            <a:spLocks/>
          </p:cNvSpPr>
          <p:nvPr userDrawn="1"/>
        </p:nvSpPr>
        <p:spPr>
          <a:xfrm>
            <a:off x="6293708" y="2747319"/>
            <a:ext cx="2850293" cy="741405"/>
          </a:xfrm>
          <a:prstGeom prst="rect">
            <a:avLst/>
          </a:prstGeom>
          <a:solidFill>
            <a:srgbClr val="006A96">
              <a:alpha val="70000"/>
            </a:srgbClr>
          </a:solidFill>
        </p:spPr>
        <p:txBody>
          <a:bodyPr vert="horz" lIns="182880" tIns="182880" rIns="182880" bIns="182880" rtlCol="0" anchor="ctr" anchorCtr="0">
            <a:noAutofit/>
          </a:bodyPr>
          <a:lstStyle>
            <a:lvl1pPr algn="r" defTabSz="257129" rtl="0" eaLnBrk="1" latinLnBrk="0" hangingPunct="1">
              <a:lnSpc>
                <a:spcPts val="2250"/>
              </a:lnSpc>
              <a:spcBef>
                <a:spcPct val="0"/>
              </a:spcBef>
              <a:buNone/>
              <a:defRPr sz="2400" b="1" kern="1200" baseline="0">
                <a:solidFill>
                  <a:srgbClr val="006A96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pPr algn="l" fontAlgn="ctr">
              <a:lnSpc>
                <a:spcPts val="2000"/>
              </a:lnSpc>
            </a:pPr>
            <a:r>
              <a:rPr lang="en-US" sz="1800" dirty="0">
                <a:solidFill>
                  <a:schemeClr val="bg1"/>
                </a:solidFill>
              </a:rPr>
              <a:t>Title</a:t>
            </a:r>
          </a:p>
          <a:p>
            <a:pPr algn="l" fontAlgn="ctr">
              <a:lnSpc>
                <a:spcPts val="2000"/>
              </a:lnSpc>
            </a:pPr>
            <a:r>
              <a:rPr lang="en-US" sz="1800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22" name="Title 1"/>
          <p:cNvSpPr txBox="1">
            <a:spLocks/>
          </p:cNvSpPr>
          <p:nvPr userDrawn="1"/>
        </p:nvSpPr>
        <p:spPr>
          <a:xfrm>
            <a:off x="4893276" y="3801762"/>
            <a:ext cx="1400432" cy="741405"/>
          </a:xfrm>
          <a:prstGeom prst="rect">
            <a:avLst/>
          </a:prstGeom>
          <a:solidFill>
            <a:srgbClr val="006A96">
              <a:alpha val="70000"/>
            </a:srgbClr>
          </a:solidFill>
        </p:spPr>
        <p:txBody>
          <a:bodyPr vert="horz" lIns="91440" tIns="182880" rIns="91440" bIns="182880" rtlCol="0" anchor="ctr" anchorCtr="0">
            <a:noAutofit/>
          </a:bodyPr>
          <a:lstStyle>
            <a:lvl1pPr algn="r" defTabSz="25712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1" kern="1200" baseline="0">
                <a:solidFill>
                  <a:srgbClr val="FFFFFF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r>
              <a:rPr lang="en-US"/>
              <a:t>####</a:t>
            </a:r>
            <a:endParaRPr lang="en-US" dirty="0"/>
          </a:p>
        </p:txBody>
      </p:sp>
      <p:sp>
        <p:nvSpPr>
          <p:cNvPr id="25" name="Title 1"/>
          <p:cNvSpPr txBox="1">
            <a:spLocks/>
          </p:cNvSpPr>
          <p:nvPr userDrawn="1"/>
        </p:nvSpPr>
        <p:spPr>
          <a:xfrm>
            <a:off x="6293708" y="3801762"/>
            <a:ext cx="2850293" cy="741405"/>
          </a:xfrm>
          <a:prstGeom prst="rect">
            <a:avLst/>
          </a:prstGeom>
          <a:solidFill>
            <a:srgbClr val="006A96">
              <a:alpha val="70000"/>
            </a:srgbClr>
          </a:solidFill>
        </p:spPr>
        <p:txBody>
          <a:bodyPr vert="horz" lIns="182880" tIns="182880" rIns="182880" bIns="182880" rtlCol="0" anchor="ctr" anchorCtr="0">
            <a:noAutofit/>
          </a:bodyPr>
          <a:lstStyle>
            <a:lvl1pPr algn="r" defTabSz="257129" rtl="0" eaLnBrk="1" latinLnBrk="0" hangingPunct="1">
              <a:lnSpc>
                <a:spcPts val="2250"/>
              </a:lnSpc>
              <a:spcBef>
                <a:spcPct val="0"/>
              </a:spcBef>
              <a:buNone/>
              <a:defRPr sz="2400" b="1" kern="1200" baseline="0">
                <a:solidFill>
                  <a:srgbClr val="006A96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pPr algn="l" fontAlgn="ctr">
              <a:lnSpc>
                <a:spcPts val="2000"/>
              </a:lnSpc>
            </a:pPr>
            <a:r>
              <a:rPr lang="en-US" sz="1800" dirty="0">
                <a:solidFill>
                  <a:schemeClr val="bg1"/>
                </a:solidFill>
              </a:rPr>
              <a:t>Title</a:t>
            </a:r>
          </a:p>
          <a:p>
            <a:pPr algn="l" fontAlgn="ctr">
              <a:lnSpc>
                <a:spcPts val="2000"/>
              </a:lnSpc>
            </a:pPr>
            <a:r>
              <a:rPr lang="en-US" sz="1800" dirty="0">
                <a:solidFill>
                  <a:schemeClr val="bg1"/>
                </a:solidFill>
              </a:rPr>
              <a:t>Title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ontent+Photo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6A96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17500" y="1014293"/>
            <a:ext cx="4760913" cy="3872753"/>
          </a:xfrm>
        </p:spPr>
        <p:txBody>
          <a:bodyPr anchor="ctr" anchorCtr="1"/>
          <a:lstStyle>
            <a:lvl1pPr marL="0" indent="0" algn="ctr">
              <a:buNone/>
              <a:defRPr sz="788"/>
            </a:lvl1pPr>
            <a:lvl2pPr marL="287877" indent="0">
              <a:buNone/>
              <a:defRPr sz="1744"/>
            </a:lvl2pPr>
            <a:lvl3pPr marL="575753" indent="0">
              <a:buNone/>
              <a:defRPr sz="1519"/>
            </a:lvl3pPr>
            <a:lvl4pPr marL="863632" indent="0">
              <a:buNone/>
              <a:defRPr sz="1238"/>
            </a:lvl4pPr>
            <a:lvl5pPr marL="1151508" indent="0">
              <a:buNone/>
              <a:defRPr sz="1238"/>
            </a:lvl5pPr>
            <a:lvl6pPr marL="1439385" indent="0">
              <a:buNone/>
              <a:defRPr sz="1238"/>
            </a:lvl6pPr>
            <a:lvl7pPr marL="1727263" indent="0">
              <a:buNone/>
              <a:defRPr sz="1238"/>
            </a:lvl7pPr>
            <a:lvl8pPr marL="2015138" indent="0">
              <a:buNone/>
              <a:defRPr sz="1238"/>
            </a:lvl8pPr>
            <a:lvl9pPr marL="2303018" indent="0">
              <a:buNone/>
              <a:defRPr sz="1238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-123568" y="188158"/>
            <a:ext cx="9005882" cy="608855"/>
          </a:xfrm>
          <a:solidFill>
            <a:srgbClr val="006C92"/>
          </a:solidFill>
        </p:spPr>
        <p:txBody>
          <a:bodyPr lIns="457200" tIns="0" rIns="0" bIns="0" anchor="ctr" anchorCtr="0">
            <a:noAutofit/>
          </a:bodyPr>
          <a:lstStyle>
            <a:lvl1pPr algn="l">
              <a:lnSpc>
                <a:spcPts val="1950"/>
              </a:lnSpc>
              <a:defRPr sz="225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/>
              <a:t>Add Title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5293894" y="1014293"/>
            <a:ext cx="3588420" cy="3872753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4787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+Content+PhotoLeft">
    <p:bg>
      <p:bgPr>
        <a:solidFill>
          <a:srgbClr val="006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5783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17500" y="1014293"/>
            <a:ext cx="4760913" cy="3872753"/>
          </a:xfrm>
        </p:spPr>
        <p:txBody>
          <a:bodyPr anchor="ctr" anchorCtr="1"/>
          <a:lstStyle>
            <a:lvl1pPr marL="0" indent="0" algn="ctr">
              <a:buNone/>
              <a:defRPr sz="788">
                <a:solidFill>
                  <a:schemeClr val="bg1"/>
                </a:solidFill>
              </a:defRPr>
            </a:lvl1pPr>
            <a:lvl2pPr marL="287877" indent="0">
              <a:buNone/>
              <a:defRPr sz="1744"/>
            </a:lvl2pPr>
            <a:lvl3pPr marL="575753" indent="0">
              <a:buNone/>
              <a:defRPr sz="1519"/>
            </a:lvl3pPr>
            <a:lvl4pPr marL="863632" indent="0">
              <a:buNone/>
              <a:defRPr sz="1238"/>
            </a:lvl4pPr>
            <a:lvl5pPr marL="1151508" indent="0">
              <a:buNone/>
              <a:defRPr sz="1238"/>
            </a:lvl5pPr>
            <a:lvl6pPr marL="1439385" indent="0">
              <a:buNone/>
              <a:defRPr sz="1238"/>
            </a:lvl6pPr>
            <a:lvl7pPr marL="1727263" indent="0">
              <a:buNone/>
              <a:defRPr sz="1238"/>
            </a:lvl7pPr>
            <a:lvl8pPr marL="2015138" indent="0">
              <a:buNone/>
              <a:defRPr sz="1238"/>
            </a:lvl8pPr>
            <a:lvl9pPr marL="2303018" indent="0">
              <a:buNone/>
              <a:defRPr sz="1238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-123568" y="188158"/>
            <a:ext cx="9005882" cy="608855"/>
          </a:xfrm>
          <a:solidFill>
            <a:schemeClr val="bg1"/>
          </a:solidFill>
        </p:spPr>
        <p:txBody>
          <a:bodyPr lIns="457200" tIns="0" rIns="0" bIns="0" anchor="ctr" anchorCtr="0">
            <a:noAutofit/>
          </a:bodyPr>
          <a:lstStyle>
            <a:lvl1pPr algn="l">
              <a:lnSpc>
                <a:spcPts val="1950"/>
              </a:lnSpc>
              <a:defRPr sz="2250" b="1" cap="all" baseline="0">
                <a:solidFill>
                  <a:srgbClr val="006C9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5293894" y="1014293"/>
            <a:ext cx="3588420" cy="3872753"/>
          </a:xfrm>
        </p:spPr>
        <p:txBody>
          <a:bodyPr lIns="0" tIns="0" rIns="0" bIns="0"/>
          <a:lstStyle>
            <a:lvl1pPr marL="257175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1pPr>
            <a:lvl2pPr marL="51430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2pPr>
            <a:lvl3pPr marL="77143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3pPr>
            <a:lvl4pPr marL="1028560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4pPr>
            <a:lvl5pPr marL="1285688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1010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+Content+Photo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6A96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149207" y="1014294"/>
            <a:ext cx="4733107" cy="1950288"/>
          </a:xfrm>
        </p:spPr>
        <p:txBody>
          <a:bodyPr anchor="ctr" anchorCtr="1"/>
          <a:lstStyle>
            <a:lvl1pPr marL="0" indent="0" algn="ctr">
              <a:buNone/>
              <a:defRPr sz="788"/>
            </a:lvl1pPr>
            <a:lvl2pPr marL="287877" indent="0">
              <a:buNone/>
              <a:defRPr sz="1744"/>
            </a:lvl2pPr>
            <a:lvl3pPr marL="575753" indent="0">
              <a:buNone/>
              <a:defRPr sz="1519"/>
            </a:lvl3pPr>
            <a:lvl4pPr marL="863632" indent="0">
              <a:buNone/>
              <a:defRPr sz="1238"/>
            </a:lvl4pPr>
            <a:lvl5pPr marL="1151508" indent="0">
              <a:buNone/>
              <a:defRPr sz="1238"/>
            </a:lvl5pPr>
            <a:lvl6pPr marL="1439385" indent="0">
              <a:buNone/>
              <a:defRPr sz="1238"/>
            </a:lvl6pPr>
            <a:lvl7pPr marL="1727263" indent="0">
              <a:buNone/>
              <a:defRPr sz="1238"/>
            </a:lvl7pPr>
            <a:lvl8pPr marL="2015138" indent="0">
              <a:buNone/>
              <a:defRPr sz="1238"/>
            </a:lvl8pPr>
            <a:lvl9pPr marL="2303018" indent="0">
              <a:buNone/>
              <a:defRPr sz="1238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-123568" y="188158"/>
            <a:ext cx="9005882" cy="608855"/>
          </a:xfrm>
          <a:solidFill>
            <a:srgbClr val="006C92"/>
          </a:solidFill>
        </p:spPr>
        <p:txBody>
          <a:bodyPr lIns="457200" tIns="0" rIns="0" bIns="0" anchor="ctr" anchorCtr="0">
            <a:noAutofit/>
          </a:bodyPr>
          <a:lstStyle>
            <a:lvl1pPr algn="l">
              <a:lnSpc>
                <a:spcPts val="1950"/>
              </a:lnSpc>
              <a:defRPr sz="225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/>
              <a:t>Add Title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46509" y="1014293"/>
            <a:ext cx="3588420" cy="3872753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F930F5E-2E9F-5E4A-B5B7-CC7C969645BF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149207" y="3060834"/>
            <a:ext cx="4733107" cy="2071317"/>
          </a:xfrm>
        </p:spPr>
        <p:txBody>
          <a:bodyPr anchor="ctr" anchorCtr="1"/>
          <a:lstStyle>
            <a:lvl1pPr marL="0" indent="0" algn="ctr">
              <a:buNone/>
              <a:defRPr sz="788"/>
            </a:lvl1pPr>
            <a:lvl2pPr marL="287877" indent="0">
              <a:buNone/>
              <a:defRPr sz="1744"/>
            </a:lvl2pPr>
            <a:lvl3pPr marL="575753" indent="0">
              <a:buNone/>
              <a:defRPr sz="1519"/>
            </a:lvl3pPr>
            <a:lvl4pPr marL="863632" indent="0">
              <a:buNone/>
              <a:defRPr sz="1238"/>
            </a:lvl4pPr>
            <a:lvl5pPr marL="1151508" indent="0">
              <a:buNone/>
              <a:defRPr sz="1238"/>
            </a:lvl5pPr>
            <a:lvl6pPr marL="1439385" indent="0">
              <a:buNone/>
              <a:defRPr sz="1238"/>
            </a:lvl6pPr>
            <a:lvl7pPr marL="1727263" indent="0">
              <a:buNone/>
              <a:defRPr sz="1238"/>
            </a:lvl7pPr>
            <a:lvl8pPr marL="2015138" indent="0">
              <a:buNone/>
              <a:defRPr sz="1238"/>
            </a:lvl8pPr>
            <a:lvl9pPr marL="2303018" indent="0">
              <a:buNone/>
              <a:defRPr sz="1238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</p:spTree>
    <p:extLst>
      <p:ext uri="{BB962C8B-B14F-4D97-AF65-F5344CB8AC3E}">
        <p14:creationId xmlns:p14="http://schemas.microsoft.com/office/powerpoint/2010/main" val="733333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+Content+PhotoLeft">
    <p:bg>
      <p:bgPr>
        <a:solidFill>
          <a:srgbClr val="006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5783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-123568" y="188158"/>
            <a:ext cx="9005882" cy="608855"/>
          </a:xfrm>
          <a:solidFill>
            <a:schemeClr val="bg1"/>
          </a:solidFill>
        </p:spPr>
        <p:txBody>
          <a:bodyPr lIns="457200" tIns="0" rIns="0" bIns="0" anchor="ctr" anchorCtr="0">
            <a:noAutofit/>
          </a:bodyPr>
          <a:lstStyle>
            <a:lvl1pPr algn="l">
              <a:lnSpc>
                <a:spcPts val="1950"/>
              </a:lnSpc>
              <a:defRPr sz="2250" b="1" cap="all" baseline="0">
                <a:solidFill>
                  <a:srgbClr val="006C9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04800" y="1025818"/>
            <a:ext cx="4182979" cy="3861227"/>
          </a:xfrm>
        </p:spPr>
        <p:txBody>
          <a:bodyPr lIns="0" tIns="0" rIns="0" bIns="0"/>
          <a:lstStyle>
            <a:lvl1pPr marL="257175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1pPr>
            <a:lvl2pPr marL="51430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2pPr>
            <a:lvl3pPr marL="77143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3pPr>
            <a:lvl4pPr marL="1028560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4pPr>
            <a:lvl5pPr marL="1285688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D22FAA-F621-7145-8FBD-4824E3A6039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42184" y="1025818"/>
            <a:ext cx="4182979" cy="3861227"/>
          </a:xfrm>
        </p:spPr>
        <p:txBody>
          <a:bodyPr lIns="0" tIns="0" rIns="0" bIns="0"/>
          <a:lstStyle>
            <a:lvl1pPr marL="257175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1pPr>
            <a:lvl2pPr marL="51430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2pPr>
            <a:lvl3pPr marL="77143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3pPr>
            <a:lvl4pPr marL="1028560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4pPr>
            <a:lvl5pPr marL="1285688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3292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+Content+Photo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6A96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-123568" y="188158"/>
            <a:ext cx="9005882" cy="608855"/>
          </a:xfrm>
          <a:solidFill>
            <a:srgbClr val="006C92"/>
          </a:solidFill>
        </p:spPr>
        <p:txBody>
          <a:bodyPr lIns="457200" tIns="0" rIns="0" bIns="0" anchor="ctr" anchorCtr="0">
            <a:noAutofit/>
          </a:bodyPr>
          <a:lstStyle>
            <a:lvl1pPr algn="l">
              <a:lnSpc>
                <a:spcPts val="1950"/>
              </a:lnSpc>
              <a:defRPr sz="225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/>
              <a:t>Add Title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04800" y="1013572"/>
            <a:ext cx="4182979" cy="3872753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F25091-C0E8-024D-9413-E0510848B355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50205" y="1013572"/>
            <a:ext cx="4174959" cy="3872753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0392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6A96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90068" y="1038134"/>
            <a:ext cx="1890144" cy="2650991"/>
          </a:xfrm>
        </p:spPr>
        <p:txBody>
          <a:bodyPr anchor="ctr" anchorCtr="1"/>
          <a:lstStyle>
            <a:lvl1pPr marL="0" indent="0" algn="ctr">
              <a:buNone/>
              <a:defRPr sz="788"/>
            </a:lvl1pPr>
            <a:lvl2pPr marL="287877" indent="0">
              <a:buNone/>
              <a:defRPr sz="1744"/>
            </a:lvl2pPr>
            <a:lvl3pPr marL="575753" indent="0">
              <a:buNone/>
              <a:defRPr sz="1519"/>
            </a:lvl3pPr>
            <a:lvl4pPr marL="863632" indent="0">
              <a:buNone/>
              <a:defRPr sz="1238"/>
            </a:lvl4pPr>
            <a:lvl5pPr marL="1151508" indent="0">
              <a:buNone/>
              <a:defRPr sz="1238"/>
            </a:lvl5pPr>
            <a:lvl6pPr marL="1439385" indent="0">
              <a:buNone/>
              <a:defRPr sz="1238"/>
            </a:lvl6pPr>
            <a:lvl7pPr marL="1727263" indent="0">
              <a:buNone/>
              <a:defRPr sz="1238"/>
            </a:lvl7pPr>
            <a:lvl8pPr marL="2015138" indent="0">
              <a:buNone/>
              <a:defRPr sz="1238"/>
            </a:lvl8pPr>
            <a:lvl9pPr marL="2303018" indent="0">
              <a:buNone/>
              <a:defRPr sz="1238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-123568" y="188158"/>
            <a:ext cx="9005882" cy="608855"/>
          </a:xfrm>
          <a:solidFill>
            <a:srgbClr val="006C92"/>
          </a:solidFill>
        </p:spPr>
        <p:txBody>
          <a:bodyPr lIns="457200" tIns="0" rIns="0" bIns="0" anchor="ctr" anchorCtr="0">
            <a:noAutofit/>
          </a:bodyPr>
          <a:lstStyle>
            <a:lvl1pPr algn="l">
              <a:lnSpc>
                <a:spcPts val="1950"/>
              </a:lnSpc>
              <a:defRPr sz="225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/>
              <a:t>Add Title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90069" y="3824935"/>
            <a:ext cx="1890143" cy="1062111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2777F2C5-35B6-464D-8F6B-311C7C03DABF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2510164" y="1038134"/>
            <a:ext cx="1890144" cy="2650991"/>
          </a:xfrm>
        </p:spPr>
        <p:txBody>
          <a:bodyPr anchor="ctr" anchorCtr="1"/>
          <a:lstStyle>
            <a:lvl1pPr marL="0" indent="0" algn="ctr">
              <a:buNone/>
              <a:defRPr sz="788"/>
            </a:lvl1pPr>
            <a:lvl2pPr marL="287877" indent="0">
              <a:buNone/>
              <a:defRPr sz="1744"/>
            </a:lvl2pPr>
            <a:lvl3pPr marL="575753" indent="0">
              <a:buNone/>
              <a:defRPr sz="1519"/>
            </a:lvl3pPr>
            <a:lvl4pPr marL="863632" indent="0">
              <a:buNone/>
              <a:defRPr sz="1238"/>
            </a:lvl4pPr>
            <a:lvl5pPr marL="1151508" indent="0">
              <a:buNone/>
              <a:defRPr sz="1238"/>
            </a:lvl5pPr>
            <a:lvl6pPr marL="1439385" indent="0">
              <a:buNone/>
              <a:defRPr sz="1238"/>
            </a:lvl6pPr>
            <a:lvl7pPr marL="1727263" indent="0">
              <a:buNone/>
              <a:defRPr sz="1238"/>
            </a:lvl7pPr>
            <a:lvl8pPr marL="2015138" indent="0">
              <a:buNone/>
              <a:defRPr sz="1238"/>
            </a:lvl8pPr>
            <a:lvl9pPr marL="2303018" indent="0">
              <a:buNone/>
              <a:defRPr sz="1238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718862E-706E-4A4F-B3C6-F7E777A1A35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510165" y="3824935"/>
            <a:ext cx="1890143" cy="1062111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71FF69E-D217-7747-8B6F-F0E1F6A6D343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4630260" y="1038134"/>
            <a:ext cx="1890144" cy="2650991"/>
          </a:xfrm>
        </p:spPr>
        <p:txBody>
          <a:bodyPr anchor="ctr" anchorCtr="1"/>
          <a:lstStyle>
            <a:lvl1pPr marL="0" indent="0" algn="ctr">
              <a:buNone/>
              <a:defRPr sz="788"/>
            </a:lvl1pPr>
            <a:lvl2pPr marL="287877" indent="0">
              <a:buNone/>
              <a:defRPr sz="1744"/>
            </a:lvl2pPr>
            <a:lvl3pPr marL="575753" indent="0">
              <a:buNone/>
              <a:defRPr sz="1519"/>
            </a:lvl3pPr>
            <a:lvl4pPr marL="863632" indent="0">
              <a:buNone/>
              <a:defRPr sz="1238"/>
            </a:lvl4pPr>
            <a:lvl5pPr marL="1151508" indent="0">
              <a:buNone/>
              <a:defRPr sz="1238"/>
            </a:lvl5pPr>
            <a:lvl6pPr marL="1439385" indent="0">
              <a:buNone/>
              <a:defRPr sz="1238"/>
            </a:lvl6pPr>
            <a:lvl7pPr marL="1727263" indent="0">
              <a:buNone/>
              <a:defRPr sz="1238"/>
            </a:lvl7pPr>
            <a:lvl8pPr marL="2015138" indent="0">
              <a:buNone/>
              <a:defRPr sz="1238"/>
            </a:lvl8pPr>
            <a:lvl9pPr marL="2303018" indent="0">
              <a:buNone/>
              <a:defRPr sz="1238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92CB59A-9D31-9742-8D51-8EDA03CD8403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630261" y="3824935"/>
            <a:ext cx="1890143" cy="1062111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ECF20C02-E6ED-9746-84B4-D37010FD6A96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6808747" y="1047762"/>
            <a:ext cx="1890144" cy="2650991"/>
          </a:xfrm>
        </p:spPr>
        <p:txBody>
          <a:bodyPr anchor="ctr" anchorCtr="1"/>
          <a:lstStyle>
            <a:lvl1pPr marL="0" indent="0" algn="ctr">
              <a:buNone/>
              <a:defRPr sz="788"/>
            </a:lvl1pPr>
            <a:lvl2pPr marL="287877" indent="0">
              <a:buNone/>
              <a:defRPr sz="1744"/>
            </a:lvl2pPr>
            <a:lvl3pPr marL="575753" indent="0">
              <a:buNone/>
              <a:defRPr sz="1519"/>
            </a:lvl3pPr>
            <a:lvl4pPr marL="863632" indent="0">
              <a:buNone/>
              <a:defRPr sz="1238"/>
            </a:lvl4pPr>
            <a:lvl5pPr marL="1151508" indent="0">
              <a:buNone/>
              <a:defRPr sz="1238"/>
            </a:lvl5pPr>
            <a:lvl6pPr marL="1439385" indent="0">
              <a:buNone/>
              <a:defRPr sz="1238"/>
            </a:lvl6pPr>
            <a:lvl7pPr marL="1727263" indent="0">
              <a:buNone/>
              <a:defRPr sz="1238"/>
            </a:lvl7pPr>
            <a:lvl8pPr marL="2015138" indent="0">
              <a:buNone/>
              <a:defRPr sz="1238"/>
            </a:lvl8pPr>
            <a:lvl9pPr marL="2303018" indent="0">
              <a:buNone/>
              <a:defRPr sz="1238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F415AC4-7E3C-BE40-B2EB-DB83CF813E2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808748" y="3834563"/>
            <a:ext cx="1890143" cy="1062111"/>
          </a:xfrm>
        </p:spPr>
        <p:txBody>
          <a:bodyPr lIns="0" tIns="0" rIns="0" bIns="0"/>
          <a:lstStyle>
            <a:lvl1pPr marL="0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1pPr>
            <a:lvl2pPr marL="25712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2pPr>
            <a:lvl3pPr marL="514257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3pPr>
            <a:lvl4pPr marL="771385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4pPr>
            <a:lvl5pPr marL="1028513" indent="0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None/>
              <a:defRPr sz="1500">
                <a:solidFill>
                  <a:srgbClr val="006C9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2CE2343-9E5E-944E-B5CE-D62602748FE6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-2456735" y="1173944"/>
            <a:ext cx="1890144" cy="2650991"/>
          </a:xfrm>
        </p:spPr>
        <p:txBody>
          <a:bodyPr anchor="ctr" anchorCtr="1"/>
          <a:lstStyle>
            <a:lvl1pPr marL="0" indent="0" algn="ctr">
              <a:buNone/>
              <a:defRPr sz="788"/>
            </a:lvl1pPr>
            <a:lvl2pPr marL="287877" indent="0">
              <a:buNone/>
              <a:defRPr sz="1744"/>
            </a:lvl2pPr>
            <a:lvl3pPr marL="575753" indent="0">
              <a:buNone/>
              <a:defRPr sz="1519"/>
            </a:lvl3pPr>
            <a:lvl4pPr marL="863632" indent="0">
              <a:buNone/>
              <a:defRPr sz="1238"/>
            </a:lvl4pPr>
            <a:lvl5pPr marL="1151508" indent="0">
              <a:buNone/>
              <a:defRPr sz="1238"/>
            </a:lvl5pPr>
            <a:lvl6pPr marL="1439385" indent="0">
              <a:buNone/>
              <a:defRPr sz="1238"/>
            </a:lvl6pPr>
            <a:lvl7pPr marL="1727263" indent="0">
              <a:buNone/>
              <a:defRPr sz="1238"/>
            </a:lvl7pPr>
            <a:lvl8pPr marL="2015138" indent="0">
              <a:buNone/>
              <a:defRPr sz="1238"/>
            </a:lvl8pPr>
            <a:lvl9pPr marL="2303018" indent="0">
              <a:buNone/>
              <a:defRPr sz="1238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</p:spTree>
    <p:extLst>
      <p:ext uri="{BB962C8B-B14F-4D97-AF65-F5344CB8AC3E}">
        <p14:creationId xmlns:p14="http://schemas.microsoft.com/office/powerpoint/2010/main" val="5370221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BBEA7A1-85ED-FE46-9D72-66F9262D55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62383" cy="514349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2723029" y="1290915"/>
            <a:ext cx="6420971" cy="2480982"/>
          </a:xfrm>
          <a:solidFill>
            <a:srgbClr val="006A96">
              <a:alpha val="70000"/>
            </a:srgbClr>
          </a:solidFill>
          <a:effectLst/>
        </p:spPr>
        <p:txBody>
          <a:bodyPr lIns="182880" anchor="ctr">
            <a:norm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257127" indent="0" algn="l">
              <a:buNone/>
              <a:defRPr>
                <a:solidFill>
                  <a:schemeClr val="bg1"/>
                </a:solidFill>
              </a:defRPr>
            </a:lvl2pPr>
            <a:lvl3pPr marL="514257" indent="0" algn="l">
              <a:buNone/>
              <a:defRPr>
                <a:solidFill>
                  <a:schemeClr val="bg1"/>
                </a:solidFill>
              </a:defRPr>
            </a:lvl3pPr>
            <a:lvl4pPr marL="771385" indent="0" algn="l">
              <a:buNone/>
              <a:defRPr>
                <a:solidFill>
                  <a:schemeClr val="bg1"/>
                </a:solidFill>
              </a:defRPr>
            </a:lvl4pPr>
            <a:lvl5pPr marL="1028513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27ED51E-7ECE-F54A-8893-2F1301EC1E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3690" y="1493581"/>
            <a:ext cx="2075649" cy="207564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For placement only add portrait here</a:t>
            </a:r>
          </a:p>
        </p:txBody>
      </p:sp>
    </p:spTree>
    <p:extLst>
      <p:ext uri="{BB962C8B-B14F-4D97-AF65-F5344CB8AC3E}">
        <p14:creationId xmlns:p14="http://schemas.microsoft.com/office/powerpoint/2010/main" val="292013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rgbClr val="006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-818985" y="641645"/>
            <a:ext cx="5726002" cy="5625681"/>
          </a:xfrm>
          <a:custGeom>
            <a:avLst/>
            <a:gdLst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4868985 w 5899869"/>
              <a:gd name="connsiteY2" fmla="*/ 5120730 h 5796501"/>
              <a:gd name="connsiteX3" fmla="*/ 2527325 w 5899869"/>
              <a:gd name="connsiteY3" fmla="*/ 5100851 h 5796501"/>
              <a:gd name="connsiteX4" fmla="*/ 1554481 w 5899869"/>
              <a:gd name="connsiteY4" fmla="*/ 282360 h 5796501"/>
              <a:gd name="connsiteX5" fmla="*/ 2743201 w 5899869"/>
              <a:gd name="connsiteY5" fmla="*/ 1471081 h 5796501"/>
              <a:gd name="connsiteX6" fmla="*/ 799106 w 5899869"/>
              <a:gd name="connsiteY6" fmla="*/ 3423126 h 5796501"/>
              <a:gd name="connsiteX7" fmla="*/ 795130 w 5899869"/>
              <a:gd name="connsiteY7" fmla="*/ 1041710 h 5796501"/>
              <a:gd name="connsiteX8" fmla="*/ 4711149 w 5899869"/>
              <a:gd name="connsiteY8" fmla="*/ 0 h 5796501"/>
              <a:gd name="connsiteX9" fmla="*/ 5899869 w 5899869"/>
              <a:gd name="connsiteY9" fmla="*/ 1188721 h 5796501"/>
              <a:gd name="connsiteX10" fmla="*/ 1307990 w 5899869"/>
              <a:gd name="connsiteY10" fmla="*/ 5796501 h 5796501"/>
              <a:gd name="connsiteX11" fmla="*/ 0 w 5899869"/>
              <a:gd name="connsiteY11" fmla="*/ 4735002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527325 w 5899869"/>
              <a:gd name="connsiteY3" fmla="*/ 5100851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  <a:gd name="connsiteX0" fmla="*/ 4431664 w 5899869"/>
              <a:gd name="connsiteY0" fmla="*/ 3180611 h 5796501"/>
              <a:gd name="connsiteX1" fmla="*/ 5620384 w 5899869"/>
              <a:gd name="connsiteY1" fmla="*/ 4369332 h 5796501"/>
              <a:gd name="connsiteX2" fmla="*/ 5327337 w 5899869"/>
              <a:gd name="connsiteY2" fmla="*/ 4679355 h 5796501"/>
              <a:gd name="connsiteX3" fmla="*/ 2960212 w 5899869"/>
              <a:gd name="connsiteY3" fmla="*/ 4667965 h 5796501"/>
              <a:gd name="connsiteX4" fmla="*/ 4431664 w 5899869"/>
              <a:gd name="connsiteY4" fmla="*/ 3180611 h 5796501"/>
              <a:gd name="connsiteX5" fmla="*/ 1554481 w 5899869"/>
              <a:gd name="connsiteY5" fmla="*/ 282360 h 5796501"/>
              <a:gd name="connsiteX6" fmla="*/ 2743201 w 5899869"/>
              <a:gd name="connsiteY6" fmla="*/ 1471081 h 5796501"/>
              <a:gd name="connsiteX7" fmla="*/ 799106 w 5899869"/>
              <a:gd name="connsiteY7" fmla="*/ 3423126 h 5796501"/>
              <a:gd name="connsiteX8" fmla="*/ 795130 w 5899869"/>
              <a:gd name="connsiteY8" fmla="*/ 1041710 h 5796501"/>
              <a:gd name="connsiteX9" fmla="*/ 1554481 w 5899869"/>
              <a:gd name="connsiteY9" fmla="*/ 282360 h 5796501"/>
              <a:gd name="connsiteX10" fmla="*/ 4711149 w 5899869"/>
              <a:gd name="connsiteY10" fmla="*/ 0 h 5796501"/>
              <a:gd name="connsiteX11" fmla="*/ 5899869 w 5899869"/>
              <a:gd name="connsiteY11" fmla="*/ 1188721 h 5796501"/>
              <a:gd name="connsiteX12" fmla="*/ 1307990 w 5899869"/>
              <a:gd name="connsiteY12" fmla="*/ 5796501 h 5796501"/>
              <a:gd name="connsiteX13" fmla="*/ 0 w 5899869"/>
              <a:gd name="connsiteY13" fmla="*/ 4735002 h 5796501"/>
              <a:gd name="connsiteX14" fmla="*/ 4711149 w 5899869"/>
              <a:gd name="connsiteY14" fmla="*/ 0 h 579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899869" h="5796501">
                <a:moveTo>
                  <a:pt x="4431664" y="3180611"/>
                </a:moveTo>
                <a:lnTo>
                  <a:pt x="5620384" y="4369332"/>
                </a:lnTo>
                <a:lnTo>
                  <a:pt x="5327337" y="4679355"/>
                </a:lnTo>
                <a:lnTo>
                  <a:pt x="2960212" y="4667965"/>
                </a:lnTo>
                <a:lnTo>
                  <a:pt x="4431664" y="3180611"/>
                </a:lnTo>
                <a:close/>
                <a:moveTo>
                  <a:pt x="1554481" y="282360"/>
                </a:moveTo>
                <a:lnTo>
                  <a:pt x="2743201" y="1471081"/>
                </a:lnTo>
                <a:lnTo>
                  <a:pt x="799106" y="3423126"/>
                </a:lnTo>
                <a:cubicBezTo>
                  <a:pt x="797781" y="2629321"/>
                  <a:pt x="796455" y="1835515"/>
                  <a:pt x="795130" y="1041710"/>
                </a:cubicBezTo>
                <a:lnTo>
                  <a:pt x="1554481" y="282360"/>
                </a:lnTo>
                <a:close/>
                <a:moveTo>
                  <a:pt x="4711149" y="0"/>
                </a:moveTo>
                <a:lnTo>
                  <a:pt x="5899869" y="1188721"/>
                </a:lnTo>
                <a:lnTo>
                  <a:pt x="1307990" y="5796501"/>
                </a:lnTo>
                <a:lnTo>
                  <a:pt x="0" y="4735002"/>
                </a:lnTo>
                <a:lnTo>
                  <a:pt x="4711149" y="0"/>
                </a:lnTo>
                <a:close/>
              </a:path>
            </a:pathLst>
          </a:custGeom>
          <a:solidFill>
            <a:srgbClr val="005783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74321" y="985478"/>
            <a:ext cx="8607993" cy="2650991"/>
          </a:xfrm>
        </p:spPr>
        <p:txBody>
          <a:bodyPr anchor="ctr" anchorCtr="1"/>
          <a:lstStyle>
            <a:lvl1pPr marL="0" indent="0" algn="ctr">
              <a:buNone/>
              <a:defRPr sz="788">
                <a:solidFill>
                  <a:schemeClr val="bg1"/>
                </a:solidFill>
              </a:defRPr>
            </a:lvl1pPr>
            <a:lvl2pPr marL="287877" indent="0">
              <a:buNone/>
              <a:defRPr sz="1744"/>
            </a:lvl2pPr>
            <a:lvl3pPr marL="575753" indent="0">
              <a:buNone/>
              <a:defRPr sz="1519"/>
            </a:lvl3pPr>
            <a:lvl4pPr marL="863632" indent="0">
              <a:buNone/>
              <a:defRPr sz="1238"/>
            </a:lvl4pPr>
            <a:lvl5pPr marL="1151508" indent="0">
              <a:buNone/>
              <a:defRPr sz="1238"/>
            </a:lvl5pPr>
            <a:lvl6pPr marL="1439385" indent="0">
              <a:buNone/>
              <a:defRPr sz="1238"/>
            </a:lvl6pPr>
            <a:lvl7pPr marL="1727263" indent="0">
              <a:buNone/>
              <a:defRPr sz="1238"/>
            </a:lvl7pPr>
            <a:lvl8pPr marL="2015138" indent="0">
              <a:buNone/>
              <a:defRPr sz="1238"/>
            </a:lvl8pPr>
            <a:lvl9pPr marL="2303018" indent="0">
              <a:buNone/>
              <a:defRPr sz="1238"/>
            </a:lvl9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  <a:br>
              <a:rPr lang="en-US" dirty="0"/>
            </a:br>
            <a:r>
              <a:rPr lang="en-US" dirty="0"/>
              <a:t>(150 DPI </a:t>
            </a:r>
            <a:r>
              <a:rPr lang="en-US" dirty="0" err="1"/>
              <a:t>PNG</a:t>
            </a:r>
            <a:r>
              <a:rPr lang="en-US" dirty="0"/>
              <a:t> file recommended)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-123568" y="188158"/>
            <a:ext cx="9005882" cy="608855"/>
          </a:xfrm>
        </p:spPr>
        <p:txBody>
          <a:bodyPr lIns="457200" tIns="0" rIns="0" bIns="0" anchor="ctr" anchorCtr="0">
            <a:noAutofit/>
          </a:bodyPr>
          <a:lstStyle>
            <a:lvl1pPr algn="l">
              <a:lnSpc>
                <a:spcPts val="1950"/>
              </a:lnSpc>
              <a:defRPr sz="2250" b="1" cap="all" baseline="0">
                <a:solidFill>
                  <a:srgbClr val="006C92"/>
                </a:solidFill>
              </a:defRPr>
            </a:lvl1pPr>
          </a:lstStyle>
          <a:p>
            <a:r>
              <a:rPr lang="en-US"/>
              <a:t>Click to Add Title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274321" y="3824935"/>
            <a:ext cx="8607993" cy="1062111"/>
          </a:xfrm>
        </p:spPr>
        <p:txBody>
          <a:bodyPr lIns="0" tIns="0" rIns="0" bIns="0"/>
          <a:lstStyle>
            <a:lvl1pPr marL="257175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1pPr>
            <a:lvl2pPr marL="51430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2pPr>
            <a:lvl3pPr marL="771432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3pPr>
            <a:lvl4pPr marL="1028560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4pPr>
            <a:lvl5pPr marL="1285688" indent="-257175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chemeClr val="bg1"/>
              </a:buClr>
              <a:buFont typeface="Arial" charset="0"/>
              <a:buChar char="•"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8276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29F6C-6642-A643-8584-947F21C78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713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5967" y="205979"/>
            <a:ext cx="8229600" cy="857250"/>
          </a:xfrm>
          <a:prstGeom prst="rect">
            <a:avLst/>
          </a:prstGeom>
        </p:spPr>
        <p:txBody>
          <a:bodyPr vert="horz" lIns="91430" tIns="0" rIns="9143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967" y="1200155"/>
            <a:ext cx="8229600" cy="3692654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042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78" r:id="rId4"/>
    <p:sldLayoutId id="2147483779" r:id="rId5"/>
    <p:sldLayoutId id="2147483780" r:id="rId6"/>
  </p:sldLayoutIdLst>
  <p:hf hdr="0" dt="0"/>
  <p:txStyles>
    <p:titleStyle>
      <a:lvl1pPr algn="l" defTabSz="257129" rtl="0" eaLnBrk="1" latinLnBrk="0" hangingPunct="1">
        <a:spcBef>
          <a:spcPct val="0"/>
        </a:spcBef>
        <a:buNone/>
        <a:defRPr sz="1856" kern="1200" baseline="0">
          <a:solidFill>
            <a:schemeClr val="tx1"/>
          </a:solidFill>
          <a:latin typeface="calibri" charset="0"/>
          <a:ea typeface="+mj-ea"/>
          <a:cs typeface="+mj-cs"/>
        </a:defRPr>
      </a:lvl1pPr>
    </p:titleStyle>
    <p:bodyStyle>
      <a:lvl1pPr marL="192846" indent="-192846" algn="l" defTabSz="257129" rtl="0" eaLnBrk="1" latinLnBrk="0" hangingPunct="1">
        <a:spcBef>
          <a:spcPct val="20000"/>
        </a:spcBef>
        <a:buFont typeface="Arial"/>
        <a:buChar char="•"/>
        <a:defRPr sz="900" kern="1200" baseline="0">
          <a:solidFill>
            <a:schemeClr val="tx1"/>
          </a:solidFill>
          <a:latin typeface="Calibri" charset="0"/>
          <a:ea typeface="+mn-ea"/>
          <a:cs typeface="+mn-cs"/>
        </a:defRPr>
      </a:lvl1pPr>
      <a:lvl2pPr marL="417833" indent="-160706" algn="l" defTabSz="257129" rtl="0" eaLnBrk="1" latinLnBrk="0" hangingPunct="1">
        <a:spcBef>
          <a:spcPct val="20000"/>
        </a:spcBef>
        <a:buFont typeface="Arial"/>
        <a:buChar char="•"/>
        <a:defRPr sz="900" kern="1200" baseline="0">
          <a:solidFill>
            <a:schemeClr val="tx1"/>
          </a:solidFill>
          <a:latin typeface="Calibri" charset="0"/>
          <a:ea typeface="+mn-ea"/>
          <a:cs typeface="+mn-cs"/>
        </a:defRPr>
      </a:lvl2pPr>
      <a:lvl3pPr marL="642822" indent="-128565" algn="l" defTabSz="257129" rtl="0" eaLnBrk="1" latinLnBrk="0" hangingPunct="1">
        <a:spcBef>
          <a:spcPct val="20000"/>
        </a:spcBef>
        <a:buFont typeface="Arial"/>
        <a:buChar char="•"/>
        <a:defRPr sz="844" kern="1200" baseline="0">
          <a:solidFill>
            <a:schemeClr val="tx1"/>
          </a:solidFill>
          <a:latin typeface="Calibri" charset="0"/>
          <a:ea typeface="+mn-ea"/>
          <a:cs typeface="+mn-cs"/>
        </a:defRPr>
      </a:lvl3pPr>
      <a:lvl4pPr marL="899950" indent="-128565" algn="l" defTabSz="257129" rtl="0" eaLnBrk="1" latinLnBrk="0" hangingPunct="1">
        <a:spcBef>
          <a:spcPct val="20000"/>
        </a:spcBef>
        <a:buFont typeface="Arial"/>
        <a:buChar char="•"/>
        <a:defRPr sz="731" kern="1200" baseline="0">
          <a:solidFill>
            <a:schemeClr val="tx1"/>
          </a:solidFill>
          <a:latin typeface="Calibri" charset="0"/>
          <a:ea typeface="+mn-ea"/>
          <a:cs typeface="+mn-cs"/>
        </a:defRPr>
      </a:lvl4pPr>
      <a:lvl5pPr marL="1157078" indent="-128565" algn="l" defTabSz="257129" rtl="0" eaLnBrk="1" latinLnBrk="0" hangingPunct="1">
        <a:spcBef>
          <a:spcPct val="20000"/>
        </a:spcBef>
        <a:buFont typeface="Arial"/>
        <a:buChar char="•"/>
        <a:defRPr sz="675" kern="1200" baseline="0">
          <a:solidFill>
            <a:schemeClr val="tx1"/>
          </a:solidFill>
          <a:latin typeface="Calibri" charset="0"/>
          <a:ea typeface="+mn-ea"/>
          <a:cs typeface="+mn-cs"/>
        </a:defRPr>
      </a:lvl5pPr>
      <a:lvl6pPr marL="1414207" indent="-128565" algn="l" defTabSz="25712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35" indent="-128565" algn="l" defTabSz="25712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64" indent="-128565" algn="l" defTabSz="25712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592" indent="-128565" algn="l" defTabSz="25712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29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259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386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514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642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770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799899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027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371" y="114300"/>
            <a:ext cx="8528424" cy="685800"/>
          </a:xfrm>
          <a:prstGeom prst="rect">
            <a:avLst/>
          </a:prstGeom>
        </p:spPr>
        <p:txBody>
          <a:bodyPr vert="horz" lIns="0" tIns="0" rIns="91430" bIns="0" rtlCol="0" anchor="b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371" y="1218031"/>
            <a:ext cx="8518524" cy="36747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092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7" r:id="rId2"/>
    <p:sldLayoutId id="2147483770" r:id="rId3"/>
    <p:sldLayoutId id="2147483785" r:id="rId4"/>
    <p:sldLayoutId id="2147483769" r:id="rId5"/>
    <p:sldLayoutId id="2147483783" r:id="rId6"/>
    <p:sldLayoutId id="2147483784" r:id="rId7"/>
    <p:sldLayoutId id="2147483742" r:id="rId8"/>
    <p:sldLayoutId id="2147483774" r:id="rId9"/>
    <p:sldLayoutId id="2147483775" r:id="rId10"/>
    <p:sldLayoutId id="2147483777" r:id="rId11"/>
    <p:sldLayoutId id="2147483789" r:id="rId12"/>
    <p:sldLayoutId id="2147483771" r:id="rId13"/>
    <p:sldLayoutId id="2147483791" r:id="rId14"/>
    <p:sldLayoutId id="2147483767" r:id="rId15"/>
    <p:sldLayoutId id="2147483788" r:id="rId16"/>
  </p:sldLayoutIdLst>
  <p:hf hdr="0" dt="0"/>
  <p:txStyles>
    <p:titleStyle>
      <a:lvl1pPr algn="l" defTabSz="257129" rtl="0" eaLnBrk="1" latinLnBrk="0" hangingPunct="1">
        <a:lnSpc>
          <a:spcPts val="1688"/>
        </a:lnSpc>
        <a:spcBef>
          <a:spcPct val="0"/>
        </a:spcBef>
        <a:buNone/>
        <a:defRPr sz="1575" kern="1200" baseline="0">
          <a:solidFill>
            <a:srgbClr val="007DBA"/>
          </a:solidFill>
          <a:latin typeface="calibri" charset="0"/>
          <a:ea typeface="+mj-ea"/>
          <a:cs typeface="+mj-cs"/>
        </a:defRPr>
      </a:lvl1pPr>
    </p:titleStyle>
    <p:bodyStyle>
      <a:lvl1pPr marL="192846" indent="-192846" algn="l" defTabSz="257129" rtl="0" eaLnBrk="1" latinLnBrk="0" hangingPunct="1">
        <a:lnSpc>
          <a:spcPts val="1350"/>
        </a:lnSpc>
        <a:spcBef>
          <a:spcPts val="450"/>
        </a:spcBef>
        <a:spcAft>
          <a:spcPts val="900"/>
        </a:spcAft>
        <a:buFont typeface="Arial"/>
        <a:buChar char="•"/>
        <a:defRPr sz="1500" kern="1200" baseline="0">
          <a:solidFill>
            <a:srgbClr val="006C92"/>
          </a:solidFill>
          <a:latin typeface="Calibri" charset="0"/>
          <a:ea typeface="+mn-ea"/>
          <a:cs typeface="+mn-cs"/>
        </a:defRPr>
      </a:lvl1pPr>
      <a:lvl2pPr marL="417833" indent="-160706" algn="l" defTabSz="257129" rtl="0" eaLnBrk="1" latinLnBrk="0" hangingPunct="1">
        <a:lnSpc>
          <a:spcPts val="1350"/>
        </a:lnSpc>
        <a:spcBef>
          <a:spcPts val="450"/>
        </a:spcBef>
        <a:spcAft>
          <a:spcPts val="900"/>
        </a:spcAft>
        <a:buFont typeface="Arial"/>
        <a:buChar char="•"/>
        <a:defRPr sz="1500" kern="1200" baseline="0">
          <a:solidFill>
            <a:srgbClr val="006C92"/>
          </a:solidFill>
          <a:latin typeface="Calibri" charset="0"/>
          <a:ea typeface="+mn-ea"/>
          <a:cs typeface="+mn-cs"/>
        </a:defRPr>
      </a:lvl2pPr>
      <a:lvl3pPr marL="642822" indent="-128565" algn="l" defTabSz="257129" rtl="0" eaLnBrk="1" latinLnBrk="0" hangingPunct="1">
        <a:lnSpc>
          <a:spcPts val="1350"/>
        </a:lnSpc>
        <a:spcBef>
          <a:spcPts val="450"/>
        </a:spcBef>
        <a:spcAft>
          <a:spcPts val="900"/>
        </a:spcAft>
        <a:buFont typeface="Arial"/>
        <a:buChar char="•"/>
        <a:defRPr sz="1500" kern="1200" baseline="0">
          <a:solidFill>
            <a:srgbClr val="006C92"/>
          </a:solidFill>
          <a:latin typeface="Calibri" charset="0"/>
          <a:ea typeface="+mn-ea"/>
          <a:cs typeface="+mn-cs"/>
        </a:defRPr>
      </a:lvl3pPr>
      <a:lvl4pPr marL="899950" indent="-128565" algn="l" defTabSz="257129" rtl="0" eaLnBrk="1" latinLnBrk="0" hangingPunct="1">
        <a:lnSpc>
          <a:spcPts val="1350"/>
        </a:lnSpc>
        <a:spcBef>
          <a:spcPts val="450"/>
        </a:spcBef>
        <a:spcAft>
          <a:spcPts val="900"/>
        </a:spcAft>
        <a:buFont typeface="Arial"/>
        <a:buChar char="•"/>
        <a:defRPr sz="1500" kern="1200" baseline="0">
          <a:solidFill>
            <a:srgbClr val="006C92"/>
          </a:solidFill>
          <a:latin typeface="Calibri" charset="0"/>
          <a:ea typeface="+mn-ea"/>
          <a:cs typeface="+mn-cs"/>
        </a:defRPr>
      </a:lvl4pPr>
      <a:lvl5pPr marL="1157078" indent="-128565" algn="l" defTabSz="257129" rtl="0" eaLnBrk="1" latinLnBrk="0" hangingPunct="1">
        <a:lnSpc>
          <a:spcPts val="1350"/>
        </a:lnSpc>
        <a:spcBef>
          <a:spcPts val="450"/>
        </a:spcBef>
        <a:spcAft>
          <a:spcPts val="900"/>
        </a:spcAft>
        <a:buFont typeface="Arial"/>
        <a:buChar char="•"/>
        <a:defRPr sz="1500" kern="1200" baseline="0">
          <a:solidFill>
            <a:srgbClr val="006C92"/>
          </a:solidFill>
          <a:latin typeface="Calibri" charset="0"/>
          <a:ea typeface="+mn-ea"/>
          <a:cs typeface="+mn-cs"/>
        </a:defRPr>
      </a:lvl5pPr>
      <a:lvl6pPr marL="1414207" indent="-128565" algn="l" defTabSz="25712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35" indent="-128565" algn="l" defTabSz="25712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64" indent="-128565" algn="l" defTabSz="25712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592" indent="-128565" algn="l" defTabSz="257129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29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259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386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514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642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770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799899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027" algn="l" defTabSz="25712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pos="5568" userDrawn="1">
          <p15:clr>
            <a:srgbClr val="F26B43"/>
          </p15:clr>
        </p15:guide>
        <p15:guide id="5" orient="horz" pos="468" userDrawn="1">
          <p15:clr>
            <a:srgbClr val="F26B43"/>
          </p15:clr>
        </p15:guide>
        <p15:guide id="7" orient="horz" pos="756" userDrawn="1">
          <p15:clr>
            <a:srgbClr val="F26B43"/>
          </p15:clr>
        </p15:guide>
        <p15:guide id="8" orient="horz" pos="3078" userDrawn="1">
          <p15:clr>
            <a:srgbClr val="F26B43"/>
          </p15:clr>
        </p15:guide>
        <p15:guide id="9" orient="horz" pos="636" userDrawn="1">
          <p15:clr>
            <a:srgbClr val="F26B43"/>
          </p15:clr>
        </p15:guide>
        <p15:guide id="10" orient="horz" pos="3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tiff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6.xml"/><Relationship Id="rId7" Type="http://schemas.openxmlformats.org/officeDocument/2006/relationships/hyperlink" Target="https://www.o-snap.org/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9A2E23EB-B47C-084C-8B05-ADF8FC093909}"/>
              </a:ext>
            </a:extLst>
          </p:cNvPr>
          <p:cNvSpPr txBox="1">
            <a:spLocks/>
          </p:cNvSpPr>
          <p:nvPr/>
        </p:nvSpPr>
        <p:spPr>
          <a:xfrm>
            <a:off x="683793" y="1184430"/>
            <a:ext cx="7776411" cy="808074"/>
          </a:xfrm>
          <a:prstGeom prst="rect">
            <a:avLst/>
          </a:prstGeom>
          <a:noFill/>
          <a:effectLst/>
        </p:spPr>
        <p:txBody>
          <a:bodyPr vert="horz" lIns="91440" tIns="182880" rIns="91440" bIns="182880" rtlCol="0" anchor="t" anchorCtr="0">
            <a:noAutofit/>
          </a:bodyPr>
          <a:lstStyle>
            <a:lvl1pPr algn="r" defTabSz="25712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kern="1200" baseline="0">
                <a:solidFill>
                  <a:srgbClr val="FFFFFF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2000" dirty="0">
                <a:solidFill>
                  <a:srgbClr val="006A96"/>
                </a:solidFill>
              </a:rPr>
              <a:t>Tiago </a:t>
            </a:r>
            <a:r>
              <a:rPr lang="en-US" sz="2000" dirty="0" err="1">
                <a:solidFill>
                  <a:srgbClr val="006A96"/>
                </a:solidFill>
              </a:rPr>
              <a:t>Carrilo</a:t>
            </a:r>
            <a:r>
              <a:rPr lang="en-US" sz="2000" dirty="0">
                <a:solidFill>
                  <a:srgbClr val="006A96"/>
                </a:solidFill>
              </a:rPr>
              <a:t> Biló</a:t>
            </a:r>
            <a:r>
              <a:rPr lang="en-US" sz="2000" baseline="30000" dirty="0">
                <a:solidFill>
                  <a:srgbClr val="006A96"/>
                </a:solidFill>
              </a:rPr>
              <a:t>1</a:t>
            </a:r>
            <a:r>
              <a:rPr lang="en-US" sz="2000" dirty="0">
                <a:solidFill>
                  <a:srgbClr val="006A96"/>
                </a:solidFill>
              </a:rPr>
              <a:t>, </a:t>
            </a:r>
            <a:r>
              <a:rPr lang="en-US" sz="2000" dirty="0" err="1">
                <a:solidFill>
                  <a:srgbClr val="006A96"/>
                </a:solidFill>
              </a:rPr>
              <a:t>Fiammetta</a:t>
            </a:r>
            <a:r>
              <a:rPr lang="en-US" sz="2000" dirty="0">
                <a:solidFill>
                  <a:srgbClr val="006A96"/>
                </a:solidFill>
              </a:rPr>
              <a:t> </a:t>
            </a:r>
            <a:r>
              <a:rPr lang="en-US" sz="2000" dirty="0" err="1">
                <a:solidFill>
                  <a:srgbClr val="006A96"/>
                </a:solidFill>
              </a:rPr>
              <a:t>Straneo</a:t>
            </a:r>
            <a:r>
              <a:rPr lang="en-US" sz="2000" dirty="0">
                <a:solidFill>
                  <a:srgbClr val="006A96"/>
                </a:solidFill>
              </a:rPr>
              <a:t>, James </a:t>
            </a:r>
            <a:r>
              <a:rPr lang="en-US" sz="2000" dirty="0" err="1">
                <a:solidFill>
                  <a:srgbClr val="006A96"/>
                </a:solidFill>
              </a:rPr>
              <a:t>Holte</a:t>
            </a:r>
            <a:r>
              <a:rPr lang="en-US" sz="2000" dirty="0">
                <a:solidFill>
                  <a:srgbClr val="006A96"/>
                </a:solidFill>
              </a:rPr>
              <a:t>, and Isabela Le Bras</a:t>
            </a:r>
          </a:p>
          <a:p>
            <a:pPr algn="ctr">
              <a:spcBef>
                <a:spcPts val="0"/>
              </a:spcBef>
            </a:pPr>
            <a:r>
              <a:rPr lang="en-US" sz="1400" u="sng" baseline="30000" dirty="0">
                <a:solidFill>
                  <a:srgbClr val="006A96"/>
                </a:solidFill>
              </a:rPr>
              <a:t>1</a:t>
            </a:r>
            <a:r>
              <a:rPr lang="en-US" sz="1400" u="sng" dirty="0">
                <a:solidFill>
                  <a:srgbClr val="006A96"/>
                </a:solidFill>
              </a:rPr>
              <a:t>tcarrilhobilo@ucsd.edu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3D5696B-5A5E-BC46-88AE-C03888D92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5661" y="168210"/>
            <a:ext cx="9005882" cy="986469"/>
          </a:xfrm>
        </p:spPr>
        <p:txBody>
          <a:bodyPr/>
          <a:lstStyle/>
          <a:p>
            <a:pPr>
              <a:lnSpc>
                <a:spcPts val="2550"/>
              </a:lnSpc>
            </a:pPr>
            <a:r>
              <a:rPr lang="en-US" sz="3000" dirty="0"/>
              <a:t>On the recent freshening of the </a:t>
            </a:r>
            <a:r>
              <a:rPr lang="en-US" sz="3000" dirty="0" err="1"/>
              <a:t>irminger</a:t>
            </a:r>
            <a:r>
              <a:rPr lang="en-US" sz="3000" dirty="0"/>
              <a:t> sea (2015-2020)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F102F2A-C514-2944-8114-9003ED088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213" y="3957387"/>
            <a:ext cx="1142222" cy="11475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307F84F-2E03-4B49-9165-DE36E3213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816" y="2245235"/>
            <a:ext cx="1855511" cy="621596"/>
          </a:xfrm>
          <a:prstGeom prst="rect">
            <a:avLst/>
          </a:prstGeom>
        </p:spPr>
      </p:pic>
      <p:pic>
        <p:nvPicPr>
          <p:cNvPr id="3" name="Picture 2" descr="A close - up of a flag&#10;&#10;Description automatically generated with low confidence">
            <a:extLst>
              <a:ext uri="{FF2B5EF4-FFF2-40B4-BE49-F238E27FC236}">
                <a16:creationId xmlns:a16="http://schemas.microsoft.com/office/drawing/2014/main" id="{F3CE0235-F0B7-BF42-B075-7B46E8C5B4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205" r="7811" b="12082"/>
          <a:stretch/>
        </p:blipFill>
        <p:spPr>
          <a:xfrm>
            <a:off x="637671" y="3386657"/>
            <a:ext cx="887243" cy="84611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B2F7CEB-BA73-8544-AD57-2CD6C6ABE6B4}"/>
              </a:ext>
            </a:extLst>
          </p:cNvPr>
          <p:cNvGrpSpPr/>
          <p:nvPr/>
        </p:nvGrpSpPr>
        <p:grpSpPr>
          <a:xfrm>
            <a:off x="1870446" y="2342500"/>
            <a:ext cx="5403106" cy="2801000"/>
            <a:chOff x="3694358" y="2050683"/>
            <a:chExt cx="5403106" cy="2801000"/>
          </a:xfrm>
        </p:grpSpPr>
        <p:pic>
          <p:nvPicPr>
            <p:cNvPr id="10" name="Picture 9" descr="Diagram&#10;&#10;Description automatically generated">
              <a:extLst>
                <a:ext uri="{FF2B5EF4-FFF2-40B4-BE49-F238E27FC236}">
                  <a16:creationId xmlns:a16="http://schemas.microsoft.com/office/drawing/2014/main" id="{76ED9DB7-6B30-7C4B-A34C-3F374FE8F8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077" b="3135"/>
            <a:stretch/>
          </p:blipFill>
          <p:spPr>
            <a:xfrm>
              <a:off x="3694358" y="2050683"/>
              <a:ext cx="5403106" cy="267789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060E8A5-9AA4-A044-9501-7C03EC9C1914}"/>
                </a:ext>
              </a:extLst>
            </p:cNvPr>
            <p:cNvSpPr txBox="1"/>
            <p:nvPr/>
          </p:nvSpPr>
          <p:spPr>
            <a:xfrm>
              <a:off x="7572688" y="4605462"/>
              <a:ext cx="15247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tx1">
                      <a:lumMod val="50000"/>
                    </a:schemeClr>
                  </a:solidFill>
                </a:rPr>
                <a:t>https://</a:t>
              </a:r>
              <a:r>
                <a:rPr lang="en-US" sz="1000" dirty="0" err="1">
                  <a:solidFill>
                    <a:schemeClr val="tx1">
                      <a:lumMod val="50000"/>
                    </a:schemeClr>
                  </a:solidFill>
                </a:rPr>
                <a:t>www.o-snap.org</a:t>
              </a:r>
              <a:r>
                <a:rPr lang="en-US" sz="1000" dirty="0">
                  <a:solidFill>
                    <a:schemeClr val="tx1">
                      <a:lumMod val="50000"/>
                    </a:schemeClr>
                  </a:solidFill>
                </a:rPr>
                <a:t>/</a:t>
              </a:r>
            </a:p>
          </p:txBody>
        </p:sp>
      </p:grpSp>
      <p:pic>
        <p:nvPicPr>
          <p:cNvPr id="34" name="Picture 3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9F9F419C-DA12-8044-8952-51C5B3BA4F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39" y="4482737"/>
            <a:ext cx="1757892" cy="430684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C75C7F16-F21C-924B-8595-99FE80E598C1}"/>
              </a:ext>
            </a:extLst>
          </p:cNvPr>
          <p:cNvGrpSpPr/>
          <p:nvPr/>
        </p:nvGrpSpPr>
        <p:grpSpPr>
          <a:xfrm>
            <a:off x="3888498" y="3034557"/>
            <a:ext cx="1732295" cy="1642295"/>
            <a:chOff x="5727810" y="2724839"/>
            <a:chExt cx="1732295" cy="1642295"/>
          </a:xfrm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F0CE8FD-95F0-3D43-9D32-FA89631B1388}"/>
                </a:ext>
              </a:extLst>
            </p:cNvPr>
            <p:cNvSpPr/>
            <p:nvPr/>
          </p:nvSpPr>
          <p:spPr>
            <a:xfrm>
              <a:off x="5961089" y="2823148"/>
              <a:ext cx="1499016" cy="1543986"/>
            </a:xfrm>
            <a:custGeom>
              <a:avLst/>
              <a:gdLst>
                <a:gd name="connsiteX0" fmla="*/ 0 w 1499016"/>
                <a:gd name="connsiteY0" fmla="*/ 359763 h 1543986"/>
                <a:gd name="connsiteX1" fmla="*/ 0 w 1499016"/>
                <a:gd name="connsiteY1" fmla="*/ 1264170 h 1543986"/>
                <a:gd name="connsiteX2" fmla="*/ 279816 w 1499016"/>
                <a:gd name="connsiteY2" fmla="*/ 1374098 h 1543986"/>
                <a:gd name="connsiteX3" fmla="*/ 564629 w 1499016"/>
                <a:gd name="connsiteY3" fmla="*/ 1543986 h 1543986"/>
                <a:gd name="connsiteX4" fmla="*/ 969363 w 1499016"/>
                <a:gd name="connsiteY4" fmla="*/ 1189219 h 1543986"/>
                <a:gd name="connsiteX5" fmla="*/ 989350 w 1499016"/>
                <a:gd name="connsiteY5" fmla="*/ 664563 h 1543986"/>
                <a:gd name="connsiteX6" fmla="*/ 1499016 w 1499016"/>
                <a:gd name="connsiteY6" fmla="*/ 299803 h 1543986"/>
                <a:gd name="connsiteX7" fmla="*/ 834452 w 1499016"/>
                <a:gd name="connsiteY7" fmla="*/ 0 h 1543986"/>
                <a:gd name="connsiteX8" fmla="*/ 0 w 1499016"/>
                <a:gd name="connsiteY8" fmla="*/ 359763 h 1543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9016" h="1543986">
                  <a:moveTo>
                    <a:pt x="0" y="359763"/>
                  </a:moveTo>
                  <a:lnTo>
                    <a:pt x="0" y="1264170"/>
                  </a:lnTo>
                  <a:lnTo>
                    <a:pt x="279816" y="1374098"/>
                  </a:lnTo>
                  <a:lnTo>
                    <a:pt x="564629" y="1543986"/>
                  </a:lnTo>
                  <a:lnTo>
                    <a:pt x="969363" y="1189219"/>
                  </a:lnTo>
                  <a:lnTo>
                    <a:pt x="989350" y="664563"/>
                  </a:lnTo>
                  <a:lnTo>
                    <a:pt x="1499016" y="299803"/>
                  </a:lnTo>
                  <a:lnTo>
                    <a:pt x="834452" y="0"/>
                  </a:lnTo>
                  <a:lnTo>
                    <a:pt x="0" y="359763"/>
                  </a:lnTo>
                  <a:close/>
                </a:path>
              </a:pathLst>
            </a:custGeom>
            <a:noFill/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636064-5DCE-3B4A-9C26-2CB030524A65}"/>
                </a:ext>
              </a:extLst>
            </p:cNvPr>
            <p:cNvSpPr txBox="1"/>
            <p:nvPr/>
          </p:nvSpPr>
          <p:spPr>
            <a:xfrm rot="20099792">
              <a:off x="5727810" y="2724839"/>
              <a:ext cx="11160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rgbClr val="00B050"/>
                  </a:solidFill>
                </a:rPr>
                <a:t>Irminger</a:t>
              </a:r>
              <a:r>
                <a:rPr lang="en-US" sz="1200" b="1" dirty="0">
                  <a:solidFill>
                    <a:srgbClr val="00B050"/>
                  </a:solidFill>
                </a:rPr>
                <a:t> Sea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3368B55-2895-F44E-8E18-720BFEB164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55661" y="2242096"/>
            <a:ext cx="2653150" cy="1203048"/>
          </a:xfrm>
          <a:prstGeom prst="rect">
            <a:avLst/>
          </a:prstGeom>
        </p:spPr>
      </p:pic>
      <p:pic>
        <p:nvPicPr>
          <p:cNvPr id="1026" name="Picture 2" descr="Ocean Observatories Initiative Seeks Applicants to Serve in Key Program  Advisory Role – Ocean Observatories Initiative">
            <a:extLst>
              <a:ext uri="{FF2B5EF4-FFF2-40B4-BE49-F238E27FC236}">
                <a16:creationId xmlns:a16="http://schemas.microsoft.com/office/drawing/2014/main" id="{CC860BB4-D163-4240-8B79-0567717EC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18" y="3132866"/>
            <a:ext cx="1351587" cy="69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777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3D5696B-5A5E-BC46-88AE-C03888D92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5661" y="168210"/>
            <a:ext cx="9005882" cy="986469"/>
          </a:xfrm>
        </p:spPr>
        <p:txBody>
          <a:bodyPr/>
          <a:lstStyle/>
          <a:p>
            <a:pPr>
              <a:lnSpc>
                <a:spcPts val="2550"/>
              </a:lnSpc>
            </a:pPr>
            <a:r>
              <a:rPr lang="en-US" sz="2800" dirty="0"/>
              <a:t>Deep water production, and heat and carbon</a:t>
            </a:r>
            <a:r>
              <a:rPr lang="en-US" sz="2800" baseline="-25000" dirty="0"/>
              <a:t> </a:t>
            </a:r>
            <a:r>
              <a:rPr lang="en-US" sz="2800" dirty="0"/>
              <a:t>sequestration can be affected by salinity</a:t>
            </a:r>
            <a:endParaRPr lang="en-US" sz="2800" b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9E440F-B78F-304E-97AC-995825AD6DA2}"/>
              </a:ext>
            </a:extLst>
          </p:cNvPr>
          <p:cNvGrpSpPr/>
          <p:nvPr/>
        </p:nvGrpSpPr>
        <p:grpSpPr>
          <a:xfrm>
            <a:off x="4582459" y="2846969"/>
            <a:ext cx="4348043" cy="2254050"/>
            <a:chOff x="3694358" y="2050683"/>
            <a:chExt cx="5403106" cy="28010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B2F7CEB-BA73-8544-AD57-2CD6C6ABE6B4}"/>
                </a:ext>
              </a:extLst>
            </p:cNvPr>
            <p:cNvGrpSpPr/>
            <p:nvPr/>
          </p:nvGrpSpPr>
          <p:grpSpPr>
            <a:xfrm>
              <a:off x="3694358" y="2050683"/>
              <a:ext cx="5403106" cy="2801000"/>
              <a:chOff x="3694358" y="2050683"/>
              <a:chExt cx="5403106" cy="2801000"/>
            </a:xfrm>
          </p:grpSpPr>
          <p:pic>
            <p:nvPicPr>
              <p:cNvPr id="10" name="Picture 9" descr="Diagram&#10;&#10;Description automatically generated">
                <a:extLst>
                  <a:ext uri="{FF2B5EF4-FFF2-40B4-BE49-F238E27FC236}">
                    <a16:creationId xmlns:a16="http://schemas.microsoft.com/office/drawing/2014/main" id="{76ED9DB7-6B30-7C4B-A34C-3F374FE8F8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5077" b="3135"/>
              <a:stretch/>
            </p:blipFill>
            <p:spPr>
              <a:xfrm>
                <a:off x="3694358" y="2050683"/>
                <a:ext cx="5403106" cy="2677890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60E8A5-9AA4-A044-9501-7C03EC9C1914}"/>
                  </a:ext>
                </a:extLst>
              </p:cNvPr>
              <p:cNvSpPr txBox="1"/>
              <p:nvPr/>
            </p:nvSpPr>
            <p:spPr>
              <a:xfrm>
                <a:off x="7572688" y="4605462"/>
                <a:ext cx="152477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tx1">
                        <a:lumMod val="50000"/>
                      </a:schemeClr>
                    </a:solidFill>
                  </a:rPr>
                  <a:t>https://</a:t>
                </a:r>
                <a:r>
                  <a:rPr lang="en-US" sz="1000" dirty="0" err="1">
                    <a:solidFill>
                      <a:schemeClr val="tx1">
                        <a:lumMod val="50000"/>
                      </a:schemeClr>
                    </a:solidFill>
                  </a:rPr>
                  <a:t>www.o-snap.org</a:t>
                </a:r>
                <a:r>
                  <a:rPr lang="en-US" sz="1000" dirty="0">
                    <a:solidFill>
                      <a:schemeClr val="tx1">
                        <a:lumMod val="50000"/>
                      </a:schemeClr>
                    </a:solidFill>
                  </a:rPr>
                  <a:t>/</a:t>
                </a:r>
              </a:p>
            </p:txBody>
          </p:sp>
        </p:grp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F0CE8FD-95F0-3D43-9D32-FA89631B1388}"/>
                </a:ext>
              </a:extLst>
            </p:cNvPr>
            <p:cNvSpPr/>
            <p:nvPr/>
          </p:nvSpPr>
          <p:spPr>
            <a:xfrm>
              <a:off x="5961089" y="2823148"/>
              <a:ext cx="1499016" cy="1543986"/>
            </a:xfrm>
            <a:custGeom>
              <a:avLst/>
              <a:gdLst>
                <a:gd name="connsiteX0" fmla="*/ 0 w 1499016"/>
                <a:gd name="connsiteY0" fmla="*/ 359763 h 1543986"/>
                <a:gd name="connsiteX1" fmla="*/ 0 w 1499016"/>
                <a:gd name="connsiteY1" fmla="*/ 1264170 h 1543986"/>
                <a:gd name="connsiteX2" fmla="*/ 279816 w 1499016"/>
                <a:gd name="connsiteY2" fmla="*/ 1374098 h 1543986"/>
                <a:gd name="connsiteX3" fmla="*/ 564629 w 1499016"/>
                <a:gd name="connsiteY3" fmla="*/ 1543986 h 1543986"/>
                <a:gd name="connsiteX4" fmla="*/ 969363 w 1499016"/>
                <a:gd name="connsiteY4" fmla="*/ 1189219 h 1543986"/>
                <a:gd name="connsiteX5" fmla="*/ 989350 w 1499016"/>
                <a:gd name="connsiteY5" fmla="*/ 664563 h 1543986"/>
                <a:gd name="connsiteX6" fmla="*/ 1499016 w 1499016"/>
                <a:gd name="connsiteY6" fmla="*/ 299803 h 1543986"/>
                <a:gd name="connsiteX7" fmla="*/ 834452 w 1499016"/>
                <a:gd name="connsiteY7" fmla="*/ 0 h 1543986"/>
                <a:gd name="connsiteX8" fmla="*/ 0 w 1499016"/>
                <a:gd name="connsiteY8" fmla="*/ 359763 h 1543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9016" h="1543986">
                  <a:moveTo>
                    <a:pt x="0" y="359763"/>
                  </a:moveTo>
                  <a:lnTo>
                    <a:pt x="0" y="1264170"/>
                  </a:lnTo>
                  <a:lnTo>
                    <a:pt x="279816" y="1374098"/>
                  </a:lnTo>
                  <a:lnTo>
                    <a:pt x="564629" y="1543986"/>
                  </a:lnTo>
                  <a:lnTo>
                    <a:pt x="969363" y="1189219"/>
                  </a:lnTo>
                  <a:lnTo>
                    <a:pt x="989350" y="664563"/>
                  </a:lnTo>
                  <a:lnTo>
                    <a:pt x="1499016" y="299803"/>
                  </a:lnTo>
                  <a:lnTo>
                    <a:pt x="834452" y="0"/>
                  </a:lnTo>
                  <a:lnTo>
                    <a:pt x="0" y="359763"/>
                  </a:lnTo>
                  <a:close/>
                </a:path>
              </a:pathLst>
            </a:custGeom>
            <a:noFill/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F636064-5DCE-3B4A-9C26-2CB030524A65}"/>
                </a:ext>
              </a:extLst>
            </p:cNvPr>
            <p:cNvSpPr txBox="1"/>
            <p:nvPr/>
          </p:nvSpPr>
          <p:spPr>
            <a:xfrm rot="20099792">
              <a:off x="5775973" y="2744596"/>
              <a:ext cx="1116011" cy="267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err="1">
                  <a:solidFill>
                    <a:srgbClr val="00B050"/>
                  </a:solidFill>
                </a:rPr>
                <a:t>Irminger</a:t>
              </a:r>
              <a:r>
                <a:rPr lang="en-US" sz="800" b="1" dirty="0">
                  <a:solidFill>
                    <a:srgbClr val="00B050"/>
                  </a:solidFill>
                </a:rPr>
                <a:t> Sea</a:t>
              </a:r>
            </a:p>
          </p:txBody>
        </p:sp>
      </p:grpSp>
      <p:sp>
        <p:nvSpPr>
          <p:cNvPr id="30" name="Content Placeholder 1">
            <a:extLst>
              <a:ext uri="{FF2B5EF4-FFF2-40B4-BE49-F238E27FC236}">
                <a16:creationId xmlns:a16="http://schemas.microsoft.com/office/drawing/2014/main" id="{E5E3A8D8-A2CD-CF4B-883F-7A25D0D2F07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6535" y="2063048"/>
            <a:ext cx="4525465" cy="1585833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endParaRPr lang="en-US" sz="2000" dirty="0"/>
          </a:p>
          <a:p>
            <a:pPr marL="115888" indent="-115888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Deep convection (i.e., depths &gt; 1000 m) is intermittent and sensitive to the right conditions (e.g., de Jong et al., 2012)</a:t>
            </a:r>
            <a:r>
              <a:rPr lang="en-US" sz="1600" dirty="0"/>
              <a:t>	</a:t>
            </a:r>
          </a:p>
        </p:txBody>
      </p:sp>
      <p:sp>
        <p:nvSpPr>
          <p:cNvPr id="33" name="Content Placeholder 1">
            <a:extLst>
              <a:ext uri="{FF2B5EF4-FFF2-40B4-BE49-F238E27FC236}">
                <a16:creationId xmlns:a16="http://schemas.microsoft.com/office/drawing/2014/main" id="{61B5AB7A-A9CE-7841-B991-0000EB57CA0B}"/>
              </a:ext>
            </a:extLst>
          </p:cNvPr>
          <p:cNvSpPr txBox="1">
            <a:spLocks/>
          </p:cNvSpPr>
          <p:nvPr/>
        </p:nvSpPr>
        <p:spPr>
          <a:xfrm>
            <a:off x="483560" y="3798730"/>
            <a:ext cx="4088440" cy="11765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1pPr>
            <a:lvl2pPr marL="257127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2pPr>
            <a:lvl3pPr marL="514257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3pPr>
            <a:lvl4pPr marL="771385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4pPr>
            <a:lvl5pPr marL="1028513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5pPr>
            <a:lvl6pPr marL="1414207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335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464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592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3838">
              <a:spcBef>
                <a:spcPts val="1200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800" dirty="0"/>
              <a:t>Atmospheric conditions</a:t>
            </a:r>
          </a:p>
          <a:p>
            <a:pPr marL="228600" indent="-223838">
              <a:spcBef>
                <a:spcPts val="1200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800" b="1" dirty="0"/>
              <a:t>Ocean Stratification prior to convection (i.e., salinity matters)</a:t>
            </a:r>
          </a:p>
        </p:txBody>
      </p:sp>
      <p:sp>
        <p:nvSpPr>
          <p:cNvPr id="35" name="Content Placeholder 1">
            <a:extLst>
              <a:ext uri="{FF2B5EF4-FFF2-40B4-BE49-F238E27FC236}">
                <a16:creationId xmlns:a16="http://schemas.microsoft.com/office/drawing/2014/main" id="{A794A188-844A-5B43-91FD-249B48CFE6BF}"/>
              </a:ext>
            </a:extLst>
          </p:cNvPr>
          <p:cNvSpPr txBox="1">
            <a:spLocks/>
          </p:cNvSpPr>
          <p:nvPr/>
        </p:nvSpPr>
        <p:spPr>
          <a:xfrm>
            <a:off x="36076" y="1563624"/>
            <a:ext cx="8814145" cy="8047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1pPr>
            <a:lvl2pPr marL="257127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2pPr>
            <a:lvl3pPr marL="514257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3pPr>
            <a:lvl4pPr marL="771385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4pPr>
            <a:lvl5pPr marL="1028513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5pPr>
            <a:lvl6pPr marL="1414207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335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464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592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-115888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Winter convection in the </a:t>
            </a:r>
            <a:r>
              <a:rPr lang="en-US" sz="2000" dirty="0" err="1"/>
              <a:t>Irminger</a:t>
            </a:r>
            <a:r>
              <a:rPr lang="en-US" sz="2000" dirty="0"/>
              <a:t> Sea results in ISIW: ISIW + LSW constitutes the upper-NADW (Le Bras et al., 2020)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1FE9B-2A46-164F-964A-33D8187DAC25}"/>
              </a:ext>
            </a:extLst>
          </p:cNvPr>
          <p:cNvSpPr txBox="1"/>
          <p:nvPr/>
        </p:nvSpPr>
        <p:spPr>
          <a:xfrm>
            <a:off x="5526245" y="2066827"/>
            <a:ext cx="2667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ISIW =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Irminger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Sea Intermediate Water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LSW = Labrador Sea Water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NADW = North Atlantic Deep Water</a:t>
            </a:r>
          </a:p>
        </p:txBody>
      </p:sp>
    </p:spTree>
    <p:extLst>
      <p:ext uri="{BB962C8B-B14F-4D97-AF65-F5344CB8AC3E}">
        <p14:creationId xmlns:p14="http://schemas.microsoft.com/office/powerpoint/2010/main" val="33412005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E434D42-6B4C-AB41-8570-FC3DD3C96D79}"/>
              </a:ext>
            </a:extLst>
          </p:cNvPr>
          <p:cNvSpPr txBox="1"/>
          <p:nvPr/>
        </p:nvSpPr>
        <p:spPr>
          <a:xfrm>
            <a:off x="137925" y="173685"/>
            <a:ext cx="8576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Holliday et al. (2020) reported an unprecedented freshening in the Iceland Basin and its potential propagation towards the </a:t>
            </a:r>
            <a:r>
              <a:rPr lang="en-US" sz="2400" b="1" dirty="0" err="1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Irminger</a:t>
            </a:r>
            <a:r>
              <a:rPr lang="en-US" sz="2400" b="1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Sea. Is this a new Great Salinity Anomaly (e.g., Belkin, 2004)?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40ECCF-93AD-C446-B738-B30431AE01A1}"/>
              </a:ext>
            </a:extLst>
          </p:cNvPr>
          <p:cNvGrpSpPr/>
          <p:nvPr/>
        </p:nvGrpSpPr>
        <p:grpSpPr>
          <a:xfrm>
            <a:off x="1512543" y="1754045"/>
            <a:ext cx="5975880" cy="3079290"/>
            <a:chOff x="2166878" y="1731746"/>
            <a:chExt cx="5152507" cy="2619772"/>
          </a:xfrm>
        </p:grpSpPr>
        <p:pic>
          <p:nvPicPr>
            <p:cNvPr id="5" name="Picture 4" descr="Circle&#10;&#10;Description automatically generated">
              <a:extLst>
                <a:ext uri="{FF2B5EF4-FFF2-40B4-BE49-F238E27FC236}">
                  <a16:creationId xmlns:a16="http://schemas.microsoft.com/office/drawing/2014/main" id="{FB272708-DA2A-324A-AE88-8FC7C23BE7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0526"/>
            <a:stretch/>
          </p:blipFill>
          <p:spPr>
            <a:xfrm>
              <a:off x="2166878" y="1731746"/>
              <a:ext cx="5152507" cy="243425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B73382-1B65-8A41-8640-713837F7C356}"/>
                </a:ext>
              </a:extLst>
            </p:cNvPr>
            <p:cNvSpPr txBox="1"/>
            <p:nvPr/>
          </p:nvSpPr>
          <p:spPr>
            <a:xfrm>
              <a:off x="4743132" y="4105297"/>
              <a:ext cx="24199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Adapted from Holliday et al. (2020)’s Fig. 2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A9EEAE6-E215-C24E-BFBC-2B252E8CFE5A}"/>
              </a:ext>
            </a:extLst>
          </p:cNvPr>
          <p:cNvGrpSpPr/>
          <p:nvPr/>
        </p:nvGrpSpPr>
        <p:grpSpPr>
          <a:xfrm>
            <a:off x="6431451" y="1696979"/>
            <a:ext cx="2600165" cy="1682065"/>
            <a:chOff x="6502968" y="1633273"/>
            <a:chExt cx="2600165" cy="168206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154A85-248F-3842-8BA4-D6C965187BB7}"/>
                </a:ext>
              </a:extLst>
            </p:cNvPr>
            <p:cNvSpPr txBox="1"/>
            <p:nvPr/>
          </p:nvSpPr>
          <p:spPr>
            <a:xfrm>
              <a:off x="7571337" y="1633273"/>
              <a:ext cx="1531796" cy="138499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Strongest salinity anomaly of the past 120 years that probably propagated into the </a:t>
              </a:r>
              <a:r>
                <a:rPr lang="en-US" sz="14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Irminger</a:t>
              </a:r>
              <a:r>
                <a: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Sea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44A1B538-D6E3-0149-8044-685CFA027527}"/>
                </a:ext>
              </a:extLst>
            </p:cNvPr>
            <p:cNvSpPr/>
            <p:nvPr/>
          </p:nvSpPr>
          <p:spPr>
            <a:xfrm rot="1269388">
              <a:off x="6502968" y="2441805"/>
              <a:ext cx="316719" cy="873533"/>
            </a:xfrm>
            <a:prstGeom prst="round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FEDB010-AF80-9D4A-A6E2-894626965C98}"/>
                </a:ext>
              </a:extLst>
            </p:cNvPr>
            <p:cNvCxnSpPr/>
            <p:nvPr/>
          </p:nvCxnSpPr>
          <p:spPr>
            <a:xfrm flipV="1">
              <a:off x="6978047" y="2125086"/>
              <a:ext cx="480188" cy="301394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062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605D98-1CDB-D54E-8006-F32DC4F1A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3568" y="188158"/>
            <a:ext cx="1702057" cy="608855"/>
          </a:xfrm>
        </p:spPr>
        <p:txBody>
          <a:bodyPr/>
          <a:lstStyle/>
          <a:p>
            <a:r>
              <a:rPr lang="en-US" dirty="0"/>
              <a:t>Goal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7534B03-36CC-2049-BF69-AA2C39F1C11B}"/>
              </a:ext>
            </a:extLst>
          </p:cNvPr>
          <p:cNvSpPr txBox="1">
            <a:spLocks/>
          </p:cNvSpPr>
          <p:nvPr/>
        </p:nvSpPr>
        <p:spPr>
          <a:xfrm>
            <a:off x="-123568" y="2472436"/>
            <a:ext cx="3311199" cy="608855"/>
          </a:xfrm>
          <a:prstGeom prst="rect">
            <a:avLst/>
          </a:prstGeom>
          <a:solidFill>
            <a:srgbClr val="006C92"/>
          </a:solidFill>
        </p:spPr>
        <p:txBody>
          <a:bodyPr vert="horz" lIns="457200" tIns="0" rIns="0" bIns="0" rtlCol="0" anchor="ctr" anchorCtr="0">
            <a:noAutofit/>
          </a:bodyPr>
          <a:lstStyle>
            <a:lvl1pPr algn="l" defTabSz="257129" rtl="0" eaLnBrk="1" latinLnBrk="0" hangingPunct="1">
              <a:lnSpc>
                <a:spcPts val="1950"/>
              </a:lnSpc>
              <a:spcBef>
                <a:spcPct val="0"/>
              </a:spcBef>
              <a:buNone/>
              <a:defRPr sz="2250" b="1" kern="1200" cap="all" baseline="0">
                <a:solidFill>
                  <a:schemeClr val="bg1"/>
                </a:solidFill>
                <a:latin typeface="calibri" charset="0"/>
                <a:ea typeface="+mj-ea"/>
                <a:cs typeface="+mj-cs"/>
              </a:defRPr>
            </a:lvl1pPr>
          </a:lstStyle>
          <a:p>
            <a:r>
              <a:rPr lang="en-US" dirty="0"/>
              <a:t>Data and approach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AF123D-92B7-BE41-914B-AB22B1B56C03}"/>
              </a:ext>
            </a:extLst>
          </p:cNvPr>
          <p:cNvSpPr txBox="1"/>
          <p:nvPr/>
        </p:nvSpPr>
        <p:spPr>
          <a:xfrm>
            <a:off x="1185147" y="974954"/>
            <a:ext cx="7233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6C92"/>
                </a:solidFill>
              </a:rPr>
              <a:t>Document the arrival, spreading, and impact on convection in the </a:t>
            </a:r>
            <a:r>
              <a:rPr lang="en-US" sz="2200" b="1" dirty="0" err="1">
                <a:solidFill>
                  <a:srgbClr val="006C92"/>
                </a:solidFill>
              </a:rPr>
              <a:t>Irminger</a:t>
            </a:r>
            <a:r>
              <a:rPr lang="en-US" sz="2200" b="1" dirty="0">
                <a:solidFill>
                  <a:srgbClr val="006C92"/>
                </a:solidFill>
              </a:rPr>
              <a:t> Sea of this new </a:t>
            </a:r>
            <a:r>
              <a:rPr lang="en-US" sz="2200" b="1" u="sng" dirty="0">
                <a:solidFill>
                  <a:srgbClr val="006C92"/>
                </a:solidFill>
              </a:rPr>
              <a:t>“Great Salinity Anomaly (GSA)”</a:t>
            </a:r>
            <a:r>
              <a:rPr lang="en-US" sz="2200" b="1" dirty="0">
                <a:solidFill>
                  <a:srgbClr val="006C92"/>
                </a:solidFill>
              </a:rPr>
              <a:t> between 2015-2020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C470582-9EC9-E548-BBDB-40769E5C2EA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14603" y="4278566"/>
            <a:ext cx="2204750" cy="288414"/>
          </a:xfrm>
        </p:spPr>
        <p:txBody>
          <a:bodyPr/>
          <a:lstStyle/>
          <a:p>
            <a:pPr lvl="0" algn="ctr"/>
            <a:r>
              <a:rPr lang="en-US" sz="1400" b="1" dirty="0"/>
              <a:t>Salinity anomalies spreading and basin-wide salinity interannual variability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20249F7-4C11-0F43-8648-568E1F95349C}"/>
              </a:ext>
            </a:extLst>
          </p:cNvPr>
          <p:cNvSpPr txBox="1">
            <a:spLocks/>
          </p:cNvSpPr>
          <p:nvPr/>
        </p:nvSpPr>
        <p:spPr>
          <a:xfrm>
            <a:off x="3754683" y="4278566"/>
            <a:ext cx="2151763" cy="2884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1pPr>
            <a:lvl2pPr marL="257127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2pPr>
            <a:lvl3pPr marL="514257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3pPr>
            <a:lvl4pPr marL="771385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4pPr>
            <a:lvl5pPr marL="1028513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5pPr>
            <a:lvl6pPr marL="1414207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335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464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592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Salinity anomalies spreading rates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D7F97B-A30B-CF40-A48E-F4F04D9E0905}"/>
              </a:ext>
            </a:extLst>
          </p:cNvPr>
          <p:cNvSpPr txBox="1">
            <a:spLocks/>
          </p:cNvSpPr>
          <p:nvPr/>
        </p:nvSpPr>
        <p:spPr>
          <a:xfrm>
            <a:off x="6220458" y="4278566"/>
            <a:ext cx="2518869" cy="41219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1pPr>
            <a:lvl2pPr marL="257127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2pPr>
            <a:lvl3pPr marL="514257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3pPr>
            <a:lvl4pPr marL="771385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4pPr>
            <a:lvl5pPr marL="1028513" indent="0" algn="l" defTabSz="257129" rtl="0" eaLnBrk="1" latinLnBrk="0" hangingPunct="1">
              <a:lnSpc>
                <a:spcPts val="1350"/>
              </a:lnSpc>
              <a:spcBef>
                <a:spcPts val="450"/>
              </a:spcBef>
              <a:spcAft>
                <a:spcPts val="900"/>
              </a:spcAft>
              <a:buClr>
                <a:srgbClr val="0C68AC"/>
              </a:buClr>
              <a:buFont typeface="Arial"/>
              <a:buNone/>
              <a:defRPr sz="1500" kern="1200" baseline="0">
                <a:solidFill>
                  <a:srgbClr val="006C92"/>
                </a:solidFill>
                <a:latin typeface="Calibri" charset="0"/>
                <a:ea typeface="+mn-ea"/>
                <a:cs typeface="+mn-cs"/>
              </a:defRPr>
            </a:lvl5pPr>
            <a:lvl6pPr marL="1414207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335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464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592" indent="-128565" algn="l" defTabSz="257129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Freshening impacts on stratification and convection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275048-7EB2-F841-8677-BD6DE8D2DAEE}"/>
              </a:ext>
            </a:extLst>
          </p:cNvPr>
          <p:cNvSpPr txBox="1"/>
          <p:nvPr/>
        </p:nvSpPr>
        <p:spPr>
          <a:xfrm>
            <a:off x="230792" y="3300838"/>
            <a:ext cx="3377445" cy="76944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Hydrographic monthly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climatologies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RG-climatology (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Roemmich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Gilson, 2009)</a:t>
            </a:r>
          </a:p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EN4-climatology (Good et al., 2013)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B481A4-87BF-CD49-BAA1-EE6D0DA1FD4F}"/>
              </a:ext>
            </a:extLst>
          </p:cNvPr>
          <p:cNvSpPr txBox="1"/>
          <p:nvPr/>
        </p:nvSpPr>
        <p:spPr>
          <a:xfrm>
            <a:off x="3927798" y="3377781"/>
            <a:ext cx="1805531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OSNAP and OOI moorings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58B63D-444E-1745-B528-EA6034F24AFB}"/>
              </a:ext>
            </a:extLst>
          </p:cNvPr>
          <p:cNvSpPr txBox="1"/>
          <p:nvPr/>
        </p:nvSpPr>
        <p:spPr>
          <a:xfrm>
            <a:off x="6046578" y="3239282"/>
            <a:ext cx="2866631" cy="92333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OOI mooring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ERA5 atmospheric reanalysis (Dee et al., 2011 )</a:t>
            </a:r>
          </a:p>
        </p:txBody>
      </p:sp>
    </p:spTree>
    <p:extLst>
      <p:ext uri="{BB962C8B-B14F-4D97-AF65-F5344CB8AC3E}">
        <p14:creationId xmlns:p14="http://schemas.microsoft.com/office/powerpoint/2010/main" val="235347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build="p"/>
      <p:bldP spid="11" grpId="0"/>
      <p:bldP spid="12" grpId="0"/>
      <p:bldP spid="13" grpId="0" animBg="1"/>
      <p:bldP spid="14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Result 1: Fresh Anomaly propagated into the </a:t>
            </a:r>
            <a:r>
              <a:rPr lang="en-US" dirty="0" err="1"/>
              <a:t>Irminger</a:t>
            </a:r>
            <a:r>
              <a:rPr lang="en-US" dirty="0"/>
              <a:t> Sea causing strong salinity trends between 2015-2020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F20CBA-2689-8046-853F-92D70E0612AA}"/>
              </a:ext>
            </a:extLst>
          </p:cNvPr>
          <p:cNvSpPr txBox="1"/>
          <p:nvPr/>
        </p:nvSpPr>
        <p:spPr>
          <a:xfrm>
            <a:off x="0" y="912136"/>
            <a:ext cx="444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Salinity anomalies (0-200 m)</a:t>
            </a:r>
          </a:p>
        </p:txBody>
      </p:sp>
      <p:pic>
        <p:nvPicPr>
          <p:cNvPr id="2" name="animationS1" descr="animationS1">
            <a:hlinkClick r:id="" action="ppaction://media"/>
            <a:extLst>
              <a:ext uri="{FF2B5EF4-FFF2-40B4-BE49-F238E27FC236}">
                <a16:creationId xmlns:a16="http://schemas.microsoft.com/office/drawing/2014/main" id="{FF1E1373-2493-B643-8970-245D859A28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4915" r="18147" b="19618"/>
          <a:stretch/>
        </p:blipFill>
        <p:spPr>
          <a:xfrm>
            <a:off x="65743" y="1530747"/>
            <a:ext cx="4697326" cy="31728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5F8F07-3DE4-7B49-BC8F-1D74C4C33BC9}"/>
              </a:ext>
            </a:extLst>
          </p:cNvPr>
          <p:cNvSpPr txBox="1"/>
          <p:nvPr/>
        </p:nvSpPr>
        <p:spPr>
          <a:xfrm>
            <a:off x="253959" y="4686768"/>
            <a:ext cx="4254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Black lines = 34.7, 34.8, 34.9, 35.1, 35.3 isohalines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Stars = OSNAP + OOI moorings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13001A-C05B-8B4B-A9AE-E4F3CC16B298}"/>
              </a:ext>
            </a:extLst>
          </p:cNvPr>
          <p:cNvSpPr txBox="1"/>
          <p:nvPr/>
        </p:nvSpPr>
        <p:spPr>
          <a:xfrm>
            <a:off x="4971994" y="884416"/>
            <a:ext cx="4172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Anomalies enter the </a:t>
            </a:r>
            <a:r>
              <a:rPr lang="en-US" dirty="0" err="1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Irminger</a:t>
            </a:r>
            <a:r>
              <a:rPr lang="en-US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Sea mainly over the Reykjanes Ridge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F2A010-7A4F-BE4C-9B91-C4059AF862D3}"/>
              </a:ext>
            </a:extLst>
          </p:cNvPr>
          <p:cNvSpPr txBox="1"/>
          <p:nvPr/>
        </p:nvSpPr>
        <p:spPr>
          <a:xfrm>
            <a:off x="0" y="1297165"/>
            <a:ext cx="41293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Argo RG-climatology – 18-month low-passed filtered anomalies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7F5DCB-CFAF-9949-9EE0-D76CE9450842}"/>
              </a:ext>
            </a:extLst>
          </p:cNvPr>
          <p:cNvGrpSpPr/>
          <p:nvPr/>
        </p:nvGrpSpPr>
        <p:grpSpPr>
          <a:xfrm>
            <a:off x="5305979" y="4059529"/>
            <a:ext cx="3690811" cy="974787"/>
            <a:chOff x="67440" y="2647686"/>
            <a:chExt cx="3690811" cy="97478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DB8E9C-450E-1944-BB41-9D66BFBDF8B2}"/>
                </a:ext>
              </a:extLst>
            </p:cNvPr>
            <p:cNvSpPr txBox="1"/>
            <p:nvPr/>
          </p:nvSpPr>
          <p:spPr>
            <a:xfrm>
              <a:off x="195415" y="2647686"/>
              <a:ext cx="34348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6C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Strong near surface salinity 2015-2020 trends of -0.04 to -0.02 PSU year</a:t>
              </a:r>
              <a:r>
                <a:rPr lang="en-US" sz="1600" baseline="30000" dirty="0">
                  <a:solidFill>
                    <a:srgbClr val="006C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-1</a:t>
              </a:r>
              <a:endParaRPr lang="en-US" sz="1600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F40FAE6-AF52-B946-B0FB-695F8BA47BF8}"/>
                </a:ext>
              </a:extLst>
            </p:cNvPr>
            <p:cNvSpPr txBox="1"/>
            <p:nvPr/>
          </p:nvSpPr>
          <p:spPr>
            <a:xfrm>
              <a:off x="67440" y="3160808"/>
              <a:ext cx="36908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2004-2014 trends do not exceed -0.01 PSU year</a:t>
              </a:r>
              <a:r>
                <a:rPr lang="en-US" sz="1200" baseline="30000" dirty="0"/>
                <a:t>-1</a:t>
              </a:r>
              <a:r>
                <a:rPr lang="en-US" sz="1200" dirty="0"/>
                <a:t> (</a:t>
              </a:r>
              <a:r>
                <a:rPr lang="en-US" sz="1200" dirty="0" err="1"/>
                <a:t>Tesdal</a:t>
              </a:r>
              <a:r>
                <a:rPr lang="en-US" sz="1200" dirty="0"/>
                <a:t> et al., 2018)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6A822F5-8B61-4046-A80E-471256117A3B}"/>
              </a:ext>
            </a:extLst>
          </p:cNvPr>
          <p:cNvGrpSpPr/>
          <p:nvPr/>
        </p:nvGrpSpPr>
        <p:grpSpPr>
          <a:xfrm>
            <a:off x="4971993" y="1651091"/>
            <a:ext cx="4172005" cy="1072170"/>
            <a:chOff x="4971993" y="1918014"/>
            <a:chExt cx="4172005" cy="107217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2645F50-7190-4542-8DDA-2A1248F81941}"/>
                </a:ext>
              </a:extLst>
            </p:cNvPr>
            <p:cNvSpPr txBox="1"/>
            <p:nvPr/>
          </p:nvSpPr>
          <p:spPr>
            <a:xfrm>
              <a:off x="4971993" y="1918014"/>
              <a:ext cx="41720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4625" indent="-169863">
                <a:spcBef>
                  <a:spcPts val="2500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06C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Like other GSAs, it is quickly advected by the boundary currents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51B55D1-9FC2-E34F-96D0-D1E81FBAB069}"/>
                </a:ext>
              </a:extLst>
            </p:cNvPr>
            <p:cNvSpPr txBox="1"/>
            <p:nvPr/>
          </p:nvSpPr>
          <p:spPr>
            <a:xfrm>
              <a:off x="5265245" y="2528519"/>
              <a:ext cx="37722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itchFamily="2" charset="2"/>
                <a:buChar char="Ø"/>
              </a:pPr>
              <a:r>
                <a:rPr lang="en-US" sz="1200" dirty="0">
                  <a:solidFill>
                    <a:srgbClr val="006C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Cross-correlation between mooring records: ridge-east Greenland transit time = 6-11 months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912D90A-DA57-4F46-A282-EE7F750F2122}"/>
              </a:ext>
            </a:extLst>
          </p:cNvPr>
          <p:cNvGrpSpPr/>
          <p:nvPr/>
        </p:nvGrpSpPr>
        <p:grpSpPr>
          <a:xfrm>
            <a:off x="4971995" y="2835307"/>
            <a:ext cx="4172005" cy="1014529"/>
            <a:chOff x="4971995" y="3063710"/>
            <a:chExt cx="4172005" cy="101452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BFA10C4-0E13-1247-81DE-09E381A3A29D}"/>
                </a:ext>
              </a:extLst>
            </p:cNvPr>
            <p:cNvSpPr txBox="1"/>
            <p:nvPr/>
          </p:nvSpPr>
          <p:spPr>
            <a:xfrm>
              <a:off x="4971995" y="3063710"/>
              <a:ext cx="41720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4625" indent="-169863">
                <a:spcBef>
                  <a:spcPts val="2500"/>
                </a:spcBef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06C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Slow spreading and accumulation in the interior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E533E4-DDD0-EE47-8FEC-D728F3BBB648}"/>
                </a:ext>
              </a:extLst>
            </p:cNvPr>
            <p:cNvSpPr txBox="1"/>
            <p:nvPr/>
          </p:nvSpPr>
          <p:spPr>
            <a:xfrm>
              <a:off x="5270475" y="3616574"/>
              <a:ext cx="38432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itchFamily="2" charset="2"/>
                <a:buChar char="Ø"/>
              </a:pPr>
              <a:r>
                <a:rPr lang="en-US" sz="1200" dirty="0">
                  <a:solidFill>
                    <a:srgbClr val="006C9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Cross-correlation between mooring records: ridge-basin center spreading time = up to 2.5 years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588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Result 2: The recent freshening is similar in amplitude and duration to previous GSA</a:t>
            </a:r>
            <a:r>
              <a:rPr lang="en-US" sz="1400" dirty="0"/>
              <a:t>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F20CBA-2689-8046-853F-92D70E0612AA}"/>
              </a:ext>
            </a:extLst>
          </p:cNvPr>
          <p:cNvSpPr txBox="1"/>
          <p:nvPr/>
        </p:nvSpPr>
        <p:spPr>
          <a:xfrm>
            <a:off x="253959" y="856823"/>
            <a:ext cx="5683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Average salinity within the upper (0-200 m) </a:t>
            </a:r>
            <a:r>
              <a:rPr lang="en-US" b="1" dirty="0" err="1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Irminger</a:t>
            </a:r>
            <a:r>
              <a:rPr lang="en-US" b="1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Sea</a:t>
            </a:r>
          </a:p>
        </p:txBody>
      </p:sp>
      <p:pic>
        <p:nvPicPr>
          <p:cNvPr id="31" name="Picture 30" descr="Chart&#10;&#10;Description automatically generated">
            <a:extLst>
              <a:ext uri="{FF2B5EF4-FFF2-40B4-BE49-F238E27FC236}">
                <a16:creationId xmlns:a16="http://schemas.microsoft.com/office/drawing/2014/main" id="{54809722-B2E6-BE4E-BB78-704834D71C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0599" y="1848735"/>
            <a:ext cx="6773076" cy="3300045"/>
          </a:xfrm>
          <a:prstGeom prst="rect">
            <a:avLst/>
          </a:prstGeom>
        </p:spPr>
      </p:pic>
      <p:sp>
        <p:nvSpPr>
          <p:cNvPr id="35" name="Freeform 34">
            <a:extLst>
              <a:ext uri="{FF2B5EF4-FFF2-40B4-BE49-F238E27FC236}">
                <a16:creationId xmlns:a16="http://schemas.microsoft.com/office/drawing/2014/main" id="{724BEFB3-5432-7444-A89D-71AE0B4A9877}"/>
              </a:ext>
            </a:extLst>
          </p:cNvPr>
          <p:cNvSpPr/>
          <p:nvPr/>
        </p:nvSpPr>
        <p:spPr>
          <a:xfrm>
            <a:off x="2561493" y="1584965"/>
            <a:ext cx="2221523" cy="263770"/>
          </a:xfrm>
          <a:custGeom>
            <a:avLst/>
            <a:gdLst>
              <a:gd name="connsiteX0" fmla="*/ 0 w 2221523"/>
              <a:gd name="connsiteY0" fmla="*/ 257908 h 263770"/>
              <a:gd name="connsiteX1" fmla="*/ 0 w 2221523"/>
              <a:gd name="connsiteY1" fmla="*/ 0 h 263770"/>
              <a:gd name="connsiteX2" fmla="*/ 1201615 w 2221523"/>
              <a:gd name="connsiteY2" fmla="*/ 0 h 263770"/>
              <a:gd name="connsiteX3" fmla="*/ 1201615 w 2221523"/>
              <a:gd name="connsiteY3" fmla="*/ 52754 h 263770"/>
              <a:gd name="connsiteX4" fmla="*/ 1201615 w 2221523"/>
              <a:gd name="connsiteY4" fmla="*/ 257908 h 263770"/>
              <a:gd name="connsiteX5" fmla="*/ 1201615 w 2221523"/>
              <a:gd name="connsiteY5" fmla="*/ 0 h 263770"/>
              <a:gd name="connsiteX6" fmla="*/ 2221523 w 2221523"/>
              <a:gd name="connsiteY6" fmla="*/ 0 h 263770"/>
              <a:gd name="connsiteX7" fmla="*/ 2221523 w 2221523"/>
              <a:gd name="connsiteY7" fmla="*/ 263770 h 26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1523" h="263770">
                <a:moveTo>
                  <a:pt x="0" y="257908"/>
                </a:moveTo>
                <a:lnTo>
                  <a:pt x="0" y="0"/>
                </a:lnTo>
                <a:lnTo>
                  <a:pt x="1201615" y="0"/>
                </a:lnTo>
                <a:lnTo>
                  <a:pt x="1201615" y="52754"/>
                </a:lnTo>
                <a:lnTo>
                  <a:pt x="1201615" y="257908"/>
                </a:lnTo>
                <a:lnTo>
                  <a:pt x="1201615" y="0"/>
                </a:lnTo>
                <a:lnTo>
                  <a:pt x="2221523" y="0"/>
                </a:lnTo>
                <a:lnTo>
                  <a:pt x="2221523" y="263770"/>
                </a:lnTo>
              </a:path>
            </a:pathLst>
          </a:custGeom>
          <a:noFill/>
          <a:ln w="57150">
            <a:solidFill>
              <a:srgbClr val="FFC6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409465-2853-9945-B5DB-84125553D4C4}"/>
              </a:ext>
            </a:extLst>
          </p:cNvPr>
          <p:cNvSpPr txBox="1"/>
          <p:nvPr/>
        </p:nvSpPr>
        <p:spPr>
          <a:xfrm>
            <a:off x="1547446" y="1306612"/>
            <a:ext cx="4390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C67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Past strong freshening events are consistent with previous GSAs (Belkin, 2004)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950941F-9EF0-2A49-BF92-67824C20A192}"/>
              </a:ext>
            </a:extLst>
          </p:cNvPr>
          <p:cNvSpPr txBox="1"/>
          <p:nvPr/>
        </p:nvSpPr>
        <p:spPr>
          <a:xfrm>
            <a:off x="7818511" y="1768277"/>
            <a:ext cx="13254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67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Lowest monthly salinity values since 1960 (Aug/2019)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4D9F318-035F-8147-AC7A-E1A06574D5F1}"/>
              </a:ext>
            </a:extLst>
          </p:cNvPr>
          <p:cNvCxnSpPr/>
          <p:nvPr/>
        </p:nvCxnSpPr>
        <p:spPr>
          <a:xfrm flipV="1">
            <a:off x="7608278" y="3579215"/>
            <a:ext cx="545123" cy="416170"/>
          </a:xfrm>
          <a:prstGeom prst="straightConnector1">
            <a:avLst/>
          </a:prstGeom>
          <a:ln w="76200">
            <a:solidFill>
              <a:srgbClr val="FFC6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46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Result 3: Freshening helped suppress deep convection and made the ISIW fresher and lighter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FD21F4-4597-3F42-8222-BC386C7327DF}"/>
              </a:ext>
            </a:extLst>
          </p:cNvPr>
          <p:cNvSpPr txBox="1"/>
          <p:nvPr/>
        </p:nvSpPr>
        <p:spPr>
          <a:xfrm>
            <a:off x="107785" y="970057"/>
            <a:ext cx="5151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Mooring records at the center of the basin (OOI-FLB)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714B96-665B-8249-9E26-5B540029D1E2}"/>
              </a:ext>
            </a:extLst>
          </p:cNvPr>
          <p:cNvSpPr txBox="1"/>
          <p:nvPr/>
        </p:nvSpPr>
        <p:spPr>
          <a:xfrm>
            <a:off x="-17585" y="4890165"/>
            <a:ext cx="9344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Solid = Late Fall Profile; Dashed = Late Winter Profile; Circles and Squares = Mixed Layer Properties; Stars = 1000 m properties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11CF3D-4FC2-7349-B8A1-C168CDD7CA54}"/>
              </a:ext>
            </a:extLst>
          </p:cNvPr>
          <p:cNvGrpSpPr/>
          <p:nvPr/>
        </p:nvGrpSpPr>
        <p:grpSpPr>
          <a:xfrm>
            <a:off x="107785" y="1478522"/>
            <a:ext cx="5883671" cy="3417275"/>
            <a:chOff x="107785" y="1478522"/>
            <a:chExt cx="5883671" cy="3417275"/>
          </a:xfrm>
        </p:grpSpPr>
        <p:pic>
          <p:nvPicPr>
            <p:cNvPr id="4" name="Picture 3" descr="Chart&#10;&#10;Description automatically generated">
              <a:extLst>
                <a:ext uri="{FF2B5EF4-FFF2-40B4-BE49-F238E27FC236}">
                  <a16:creationId xmlns:a16="http://schemas.microsoft.com/office/drawing/2014/main" id="{D82AE85A-80D6-AD4C-9A61-238CE1EE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7785" y="1478522"/>
              <a:ext cx="5285473" cy="3417275"/>
            </a:xfrm>
            <a:prstGeom prst="rect">
              <a:avLst/>
            </a:prstGeom>
          </p:spPr>
        </p:pic>
        <p:pic>
          <p:nvPicPr>
            <p:cNvPr id="13" name="Picture 12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BB813A24-343D-D247-8F49-BDEE78A46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63040" y="3293017"/>
              <a:ext cx="828416" cy="1226344"/>
            </a:xfrm>
            <a:prstGeom prst="rect">
              <a:avLst/>
            </a:prstGeom>
          </p:spPr>
        </p:pic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0004406-851D-4D42-8497-76D45F80E799}"/>
              </a:ext>
            </a:extLst>
          </p:cNvPr>
          <p:cNvCxnSpPr>
            <a:cxnSpLocks/>
          </p:cNvCxnSpPr>
          <p:nvPr/>
        </p:nvCxnSpPr>
        <p:spPr>
          <a:xfrm flipH="1">
            <a:off x="1828800" y="3109975"/>
            <a:ext cx="3094893" cy="60025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7EAFFAD-D3A0-F945-8FB6-30BD0505BC60}"/>
              </a:ext>
            </a:extLst>
          </p:cNvPr>
          <p:cNvSpPr/>
          <p:nvPr/>
        </p:nvSpPr>
        <p:spPr>
          <a:xfrm>
            <a:off x="5384309" y="936146"/>
            <a:ext cx="35175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Freshening drives the density changes within layers lighter than 27.73 kg m</a:t>
            </a:r>
            <a:r>
              <a:rPr lang="en-US" b="1" baseline="300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-3 </a:t>
            </a:r>
            <a:r>
              <a:rPr lang="en-US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(i.e., SPMW layer)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7EA9A5-176A-9B45-9A65-936AE3ADA966}"/>
              </a:ext>
            </a:extLst>
          </p:cNvPr>
          <p:cNvSpPr txBox="1"/>
          <p:nvPr/>
        </p:nvSpPr>
        <p:spPr>
          <a:xfrm>
            <a:off x="5643348" y="2571750"/>
            <a:ext cx="325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SPMW = Subpolar Mode Water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384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Result 3: Freshening helped suppress deep convection and made the ISIW fresher and lighter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FD21F4-4597-3F42-8222-BC386C7327DF}"/>
              </a:ext>
            </a:extLst>
          </p:cNvPr>
          <p:cNvSpPr txBox="1"/>
          <p:nvPr/>
        </p:nvSpPr>
        <p:spPr>
          <a:xfrm>
            <a:off x="107785" y="970057"/>
            <a:ext cx="5151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Mooring records at the center of the basin (OOI-FLB)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11CF3D-4FC2-7349-B8A1-C168CDD7CA54}"/>
              </a:ext>
            </a:extLst>
          </p:cNvPr>
          <p:cNvGrpSpPr/>
          <p:nvPr/>
        </p:nvGrpSpPr>
        <p:grpSpPr>
          <a:xfrm>
            <a:off x="107785" y="1478522"/>
            <a:ext cx="5883671" cy="3417275"/>
            <a:chOff x="107785" y="1478522"/>
            <a:chExt cx="5883671" cy="3417275"/>
          </a:xfrm>
        </p:grpSpPr>
        <p:pic>
          <p:nvPicPr>
            <p:cNvPr id="4" name="Picture 3" descr="Chart&#10;&#10;Description automatically generated">
              <a:extLst>
                <a:ext uri="{FF2B5EF4-FFF2-40B4-BE49-F238E27FC236}">
                  <a16:creationId xmlns:a16="http://schemas.microsoft.com/office/drawing/2014/main" id="{D82AE85A-80D6-AD4C-9A61-238CE1EE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7785" y="1478522"/>
              <a:ext cx="5285473" cy="3417275"/>
            </a:xfrm>
            <a:prstGeom prst="rect">
              <a:avLst/>
            </a:prstGeom>
          </p:spPr>
        </p:pic>
        <p:pic>
          <p:nvPicPr>
            <p:cNvPr id="13" name="Picture 12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BB813A24-343D-D247-8F49-BDEE78A46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63040" y="3293017"/>
              <a:ext cx="828416" cy="1226344"/>
            </a:xfrm>
            <a:prstGeom prst="rect">
              <a:avLst/>
            </a:prstGeom>
          </p:spPr>
        </p:pic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FE0FC47-17D0-414A-B920-CA3F50B2FACA}"/>
              </a:ext>
            </a:extLst>
          </p:cNvPr>
          <p:cNvSpPr/>
          <p:nvPr/>
        </p:nvSpPr>
        <p:spPr>
          <a:xfrm>
            <a:off x="5447919" y="2149760"/>
            <a:ext cx="35175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Fall of 2019, the SPMW signature disappears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342FAE6-4148-0847-A036-6DCB87121EA5}"/>
              </a:ext>
            </a:extLst>
          </p:cNvPr>
          <p:cNvCxnSpPr>
            <a:cxnSpLocks/>
          </p:cNvCxnSpPr>
          <p:nvPr/>
        </p:nvCxnSpPr>
        <p:spPr>
          <a:xfrm flipH="1" flipV="1">
            <a:off x="5005754" y="2571750"/>
            <a:ext cx="509954" cy="31212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2D4F85C-06F8-E043-AC88-31EFA21AC709}"/>
              </a:ext>
            </a:extLst>
          </p:cNvPr>
          <p:cNvCxnSpPr>
            <a:cxnSpLocks/>
          </p:cNvCxnSpPr>
          <p:nvPr/>
        </p:nvCxnSpPr>
        <p:spPr>
          <a:xfrm flipV="1">
            <a:off x="1949613" y="3174268"/>
            <a:ext cx="457200" cy="44489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DC9660F1-DB6B-3643-9209-1B1D24237B7D}"/>
              </a:ext>
            </a:extLst>
          </p:cNvPr>
          <p:cNvSpPr/>
          <p:nvPr/>
        </p:nvSpPr>
        <p:spPr>
          <a:xfrm>
            <a:off x="1513571" y="3445035"/>
            <a:ext cx="2761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">
              <a:spcBef>
                <a:spcPts val="2500"/>
              </a:spcBef>
            </a:pPr>
            <a:r>
              <a:rPr lang="en-US" sz="6000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957CA1-A2EF-254A-961C-EB2D0006B46E}"/>
              </a:ext>
            </a:extLst>
          </p:cNvPr>
          <p:cNvSpPr/>
          <p:nvPr/>
        </p:nvSpPr>
        <p:spPr>
          <a:xfrm>
            <a:off x="5447918" y="901377"/>
            <a:ext cx="35175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Freshening drives the density changes within layers lighter than 27.73 kg m</a:t>
            </a:r>
            <a:r>
              <a:rPr lang="en-US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-3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(i.e., SPMW layer)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A5E3A0-A259-2145-B62D-9881E8C77E2A}"/>
              </a:ext>
            </a:extLst>
          </p:cNvPr>
          <p:cNvSpPr txBox="1"/>
          <p:nvPr/>
        </p:nvSpPr>
        <p:spPr>
          <a:xfrm>
            <a:off x="-17585" y="4917461"/>
            <a:ext cx="9344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Solid = Late Fall Profile; Dashed = Late Winter Profile; Circles and Squares = Mixed Layer Properties; Stars = 1000 m properties</a:t>
            </a:r>
          </a:p>
        </p:txBody>
      </p:sp>
    </p:spTree>
    <p:extLst>
      <p:ext uri="{BB962C8B-B14F-4D97-AF65-F5344CB8AC3E}">
        <p14:creationId xmlns:p14="http://schemas.microsoft.com/office/powerpoint/2010/main" val="3751815987"/>
      </p:ext>
    </p:extLst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Result 3: Freshening helped suppress deep convection and made the ISIW fresher and lighter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FD21F4-4597-3F42-8222-BC386C7327DF}"/>
              </a:ext>
            </a:extLst>
          </p:cNvPr>
          <p:cNvSpPr txBox="1"/>
          <p:nvPr/>
        </p:nvSpPr>
        <p:spPr>
          <a:xfrm>
            <a:off x="107785" y="970057"/>
            <a:ext cx="5151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Mooring records at the center of the basin (OOI-FLB)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11CF3D-4FC2-7349-B8A1-C168CDD7CA54}"/>
              </a:ext>
            </a:extLst>
          </p:cNvPr>
          <p:cNvGrpSpPr/>
          <p:nvPr/>
        </p:nvGrpSpPr>
        <p:grpSpPr>
          <a:xfrm>
            <a:off x="107785" y="1478522"/>
            <a:ext cx="5883671" cy="3417275"/>
            <a:chOff x="107785" y="1478522"/>
            <a:chExt cx="5883671" cy="3417275"/>
          </a:xfrm>
        </p:grpSpPr>
        <p:pic>
          <p:nvPicPr>
            <p:cNvPr id="4" name="Picture 3" descr="Chart&#10;&#10;Description automatically generated">
              <a:extLst>
                <a:ext uri="{FF2B5EF4-FFF2-40B4-BE49-F238E27FC236}">
                  <a16:creationId xmlns:a16="http://schemas.microsoft.com/office/drawing/2014/main" id="{D82AE85A-80D6-AD4C-9A61-238CE1EE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7785" y="1478522"/>
              <a:ext cx="5285473" cy="3417275"/>
            </a:xfrm>
            <a:prstGeom prst="rect">
              <a:avLst/>
            </a:prstGeom>
          </p:spPr>
        </p:pic>
        <p:pic>
          <p:nvPicPr>
            <p:cNvPr id="13" name="Picture 12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BB813A24-343D-D247-8F49-BDEE78A46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63040" y="3293017"/>
              <a:ext cx="828416" cy="1226344"/>
            </a:xfrm>
            <a:prstGeom prst="rect">
              <a:avLst/>
            </a:prstGeom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1EB1C7F7-2743-A44A-8056-E6424F43759A}"/>
              </a:ext>
            </a:extLst>
          </p:cNvPr>
          <p:cNvSpPr/>
          <p:nvPr/>
        </p:nvSpPr>
        <p:spPr>
          <a:xfrm>
            <a:off x="3172769" y="3293017"/>
            <a:ext cx="1216317" cy="657659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34CFB3-01CE-2240-9428-5F20AED27542}"/>
              </a:ext>
            </a:extLst>
          </p:cNvPr>
          <p:cNvSpPr txBox="1"/>
          <p:nvPr/>
        </p:nvSpPr>
        <p:spPr>
          <a:xfrm>
            <a:off x="-17585" y="4917461"/>
            <a:ext cx="9344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Solid = Late Fall Profile; Dashed = Late Winter Profile; Circles and Squares = Mixed Layer Properties; Stars = 1000 m properties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0BED21-2B56-8A4F-ABBA-B0D620307D08}"/>
              </a:ext>
            </a:extLst>
          </p:cNvPr>
          <p:cNvSpPr/>
          <p:nvPr/>
        </p:nvSpPr>
        <p:spPr>
          <a:xfrm>
            <a:off x="5447919" y="2184236"/>
            <a:ext cx="35175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Fall of 2019, the SPMW signature disappears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3063EE-BAB2-FB44-8C2F-5C81066DEC9A}"/>
              </a:ext>
            </a:extLst>
          </p:cNvPr>
          <p:cNvSpPr/>
          <p:nvPr/>
        </p:nvSpPr>
        <p:spPr>
          <a:xfrm>
            <a:off x="5447918" y="901377"/>
            <a:ext cx="35175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Freshening drives the density changes within layers lighter than 27.73 kg m</a:t>
            </a:r>
            <a:r>
              <a:rPr lang="en-US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-3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(i.e., SPMW layer)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CF393E-69F8-2F4A-A7F7-CF5C609B4514}"/>
              </a:ext>
            </a:extLst>
          </p:cNvPr>
          <p:cNvSpPr/>
          <p:nvPr/>
        </p:nvSpPr>
        <p:spPr>
          <a:xfrm>
            <a:off x="5910981" y="2913097"/>
            <a:ext cx="32330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Winters 2015-2017: ML 740-1400 m (i.e., deep convection)</a:t>
            </a:r>
          </a:p>
        </p:txBody>
      </p:sp>
    </p:spTree>
    <p:extLst>
      <p:ext uri="{BB962C8B-B14F-4D97-AF65-F5344CB8AC3E}">
        <p14:creationId xmlns:p14="http://schemas.microsoft.com/office/powerpoint/2010/main" val="3859016665"/>
      </p:ext>
    </p:extLst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Result 3: Freshening helped suppress deep convection and made the ISIW fresher and lighter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FD21F4-4597-3F42-8222-BC386C7327DF}"/>
              </a:ext>
            </a:extLst>
          </p:cNvPr>
          <p:cNvSpPr txBox="1"/>
          <p:nvPr/>
        </p:nvSpPr>
        <p:spPr>
          <a:xfrm>
            <a:off x="107785" y="970057"/>
            <a:ext cx="5151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Mooring records at the center of the basin (OOI-FLB)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11CF3D-4FC2-7349-B8A1-C168CDD7CA54}"/>
              </a:ext>
            </a:extLst>
          </p:cNvPr>
          <p:cNvGrpSpPr/>
          <p:nvPr/>
        </p:nvGrpSpPr>
        <p:grpSpPr>
          <a:xfrm>
            <a:off x="107785" y="1478522"/>
            <a:ext cx="5883671" cy="3417275"/>
            <a:chOff x="107785" y="1478522"/>
            <a:chExt cx="5883671" cy="3417275"/>
          </a:xfrm>
        </p:grpSpPr>
        <p:pic>
          <p:nvPicPr>
            <p:cNvPr id="4" name="Picture 3" descr="Chart&#10;&#10;Description automatically generated">
              <a:extLst>
                <a:ext uri="{FF2B5EF4-FFF2-40B4-BE49-F238E27FC236}">
                  <a16:creationId xmlns:a16="http://schemas.microsoft.com/office/drawing/2014/main" id="{D82AE85A-80D6-AD4C-9A61-238CE1EE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7785" y="1478522"/>
              <a:ext cx="5285473" cy="3417275"/>
            </a:xfrm>
            <a:prstGeom prst="rect">
              <a:avLst/>
            </a:prstGeom>
          </p:spPr>
        </p:pic>
        <p:pic>
          <p:nvPicPr>
            <p:cNvPr id="13" name="Picture 12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BB813A24-343D-D247-8F49-BDEE78A46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63040" y="3293017"/>
              <a:ext cx="828416" cy="1226344"/>
            </a:xfrm>
            <a:prstGeom prst="rect">
              <a:avLst/>
            </a:prstGeom>
          </p:spPr>
        </p:pic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FE0FC47-17D0-414A-B920-CA3F50B2FACA}"/>
              </a:ext>
            </a:extLst>
          </p:cNvPr>
          <p:cNvSpPr/>
          <p:nvPr/>
        </p:nvSpPr>
        <p:spPr>
          <a:xfrm>
            <a:off x="5447919" y="2184236"/>
            <a:ext cx="35175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Fall of 2019, the SPMW signature disappears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957CA1-A2EF-254A-961C-EB2D0006B46E}"/>
              </a:ext>
            </a:extLst>
          </p:cNvPr>
          <p:cNvSpPr/>
          <p:nvPr/>
        </p:nvSpPr>
        <p:spPr>
          <a:xfrm>
            <a:off x="5447918" y="901377"/>
            <a:ext cx="35175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Freshening drives the density changes within layers lighter than 27.73 kg m</a:t>
            </a:r>
            <a:r>
              <a:rPr lang="en-US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-3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(i.e., SPMW layer)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EB1C7F7-2743-A44A-8056-E6424F43759A}"/>
              </a:ext>
            </a:extLst>
          </p:cNvPr>
          <p:cNvSpPr/>
          <p:nvPr/>
        </p:nvSpPr>
        <p:spPr>
          <a:xfrm>
            <a:off x="2223200" y="3241431"/>
            <a:ext cx="1222860" cy="74721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D6730D-C3FF-AD42-8B08-DA0D4E590B45}"/>
              </a:ext>
            </a:extLst>
          </p:cNvPr>
          <p:cNvSpPr/>
          <p:nvPr/>
        </p:nvSpPr>
        <p:spPr>
          <a:xfrm>
            <a:off x="5988475" y="3641958"/>
            <a:ext cx="32330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Winters 2018-2019 and 2019-2020: ML &lt; 400 m and ISIW fresher and lighter (i.e., shallower convection)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5FDDDD-7656-784E-9D96-DDB1B2D491EF}"/>
              </a:ext>
            </a:extLst>
          </p:cNvPr>
          <p:cNvSpPr/>
          <p:nvPr/>
        </p:nvSpPr>
        <p:spPr>
          <a:xfrm>
            <a:off x="5910981" y="2913097"/>
            <a:ext cx="32330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69863">
              <a:spcBef>
                <a:spcPts val="25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Winters 2015-2017: ML 740-1400 m (i.e., deep convection)</a:t>
            </a:r>
          </a:p>
        </p:txBody>
      </p:sp>
    </p:spTree>
    <p:extLst>
      <p:ext uri="{BB962C8B-B14F-4D97-AF65-F5344CB8AC3E}">
        <p14:creationId xmlns:p14="http://schemas.microsoft.com/office/powerpoint/2010/main" val="4066745446"/>
      </p:ext>
    </p:extLst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/>
              <a:t>Result 3: Freshening helped suppress deep convection and made the ISIW fresher and lighter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FD21F4-4597-3F42-8222-BC386C7327DF}"/>
              </a:ext>
            </a:extLst>
          </p:cNvPr>
          <p:cNvSpPr txBox="1"/>
          <p:nvPr/>
        </p:nvSpPr>
        <p:spPr>
          <a:xfrm>
            <a:off x="107788" y="914912"/>
            <a:ext cx="89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C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OOI-FLB buoyancy (B) content prior to convection season (dots) and ERA5 buoyancy removed from the ocean by the atmosphere during during winter (solid bars)  </a:t>
            </a:r>
          </a:p>
        </p:txBody>
      </p:sp>
      <p:pic>
        <p:nvPicPr>
          <p:cNvPr id="20" name="Picture 19" descr="Diagram&#10;&#10;Description automatically generated">
            <a:extLst>
              <a:ext uri="{FF2B5EF4-FFF2-40B4-BE49-F238E27FC236}">
                <a16:creationId xmlns:a16="http://schemas.microsoft.com/office/drawing/2014/main" id="{E1BEDCB5-929B-6646-A4CD-C0412518669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2207" y="2380822"/>
            <a:ext cx="4999586" cy="244407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A18284C-D9D1-0F42-B693-99851C0EA6B0}"/>
              </a:ext>
            </a:extLst>
          </p:cNvPr>
          <p:cNvGrpSpPr/>
          <p:nvPr/>
        </p:nvGrpSpPr>
        <p:grpSpPr>
          <a:xfrm>
            <a:off x="1314600" y="1586125"/>
            <a:ext cx="2912913" cy="626606"/>
            <a:chOff x="516522" y="1539492"/>
            <a:chExt cx="3393875" cy="7159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4BA4711-4C9F-D14E-9BBA-F531882BB15D}"/>
                    </a:ext>
                  </a:extLst>
                </p:cNvPr>
                <p:cNvSpPr txBox="1"/>
                <p:nvPr/>
              </p:nvSpPr>
              <p:spPr>
                <a:xfrm>
                  <a:off x="516522" y="1539492"/>
                  <a:ext cx="3094044" cy="63257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en-US" sz="1600" b="0" i="1" baseline="-2500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  <m:nary>
                          <m:nary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1000</m:t>
                            </m:r>
                          </m:sup>
                          <m:e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  <m:r>
                                  <a:rPr lang="en-US" sz="1600" b="0" i="1" baseline="-25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1000 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</m:d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𝑑𝑧</m:t>
                            </m:r>
                          </m:e>
                        </m:nary>
                      </m:oMath>
                    </m:oMathPara>
                  </a14:m>
                  <a:endParaRPr lang="en-US" sz="1600" baseline="-250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4BA4711-4C9F-D14E-9BBA-F531882BB1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522" y="1539492"/>
                  <a:ext cx="3094044" cy="632578"/>
                </a:xfrm>
                <a:prstGeom prst="rect">
                  <a:avLst/>
                </a:prstGeom>
                <a:blipFill>
                  <a:blip r:embed="rId4"/>
                  <a:stretch>
                    <a:fillRect l="-2857" t="-175556" b="-25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1ABB8E-E67F-084D-B5D9-45F14EAE2468}"/>
                </a:ext>
              </a:extLst>
            </p:cNvPr>
            <p:cNvSpPr txBox="1"/>
            <p:nvPr/>
          </p:nvSpPr>
          <p:spPr>
            <a:xfrm>
              <a:off x="2027401" y="1938965"/>
              <a:ext cx="1882996" cy="3165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Schmidt &amp; Send (2007)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C7081BF-4710-2C44-ADFA-F8644FF68C45}"/>
              </a:ext>
            </a:extLst>
          </p:cNvPr>
          <p:cNvGrpSpPr/>
          <p:nvPr/>
        </p:nvGrpSpPr>
        <p:grpSpPr>
          <a:xfrm>
            <a:off x="3335589" y="2117880"/>
            <a:ext cx="2777767" cy="1284714"/>
            <a:chOff x="3335589" y="2117880"/>
            <a:chExt cx="2777767" cy="1284714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970BC83-A90A-F84E-AF0C-B6C73D943506}"/>
                </a:ext>
              </a:extLst>
            </p:cNvPr>
            <p:cNvCxnSpPr>
              <a:cxnSpLocks/>
            </p:cNvCxnSpPr>
            <p:nvPr/>
          </p:nvCxnSpPr>
          <p:spPr>
            <a:xfrm>
              <a:off x="3335589" y="2887317"/>
              <a:ext cx="0" cy="515277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160298E-A940-AF4C-861D-6DDE14C15D10}"/>
                </a:ext>
              </a:extLst>
            </p:cNvPr>
            <p:cNvCxnSpPr>
              <a:cxnSpLocks/>
            </p:cNvCxnSpPr>
            <p:nvPr/>
          </p:nvCxnSpPr>
          <p:spPr>
            <a:xfrm>
              <a:off x="6113356" y="2117880"/>
              <a:ext cx="0" cy="515277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478FE85-9B6C-764E-9E4D-AC4D23D63ADB}"/>
                </a:ext>
              </a:extLst>
            </p:cNvPr>
            <p:cNvSpPr txBox="1"/>
            <p:nvPr/>
          </p:nvSpPr>
          <p:spPr>
            <a:xfrm rot="21122272">
              <a:off x="3628200" y="2555510"/>
              <a:ext cx="19415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B doubled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2049B73-AF9F-2547-988D-7E44AE95A7D1}"/>
              </a:ext>
            </a:extLst>
          </p:cNvPr>
          <p:cNvGrpSpPr/>
          <p:nvPr/>
        </p:nvGrpSpPr>
        <p:grpSpPr>
          <a:xfrm>
            <a:off x="4286882" y="1612823"/>
            <a:ext cx="3778937" cy="645818"/>
            <a:chOff x="6038129" y="1825149"/>
            <a:chExt cx="3063584" cy="6458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0A387F5-9068-3E4E-9443-33B03FC3907A}"/>
                    </a:ext>
                  </a:extLst>
                </p:cNvPr>
                <p:cNvSpPr txBox="1"/>
                <p:nvPr/>
              </p:nvSpPr>
              <p:spPr>
                <a:xfrm>
                  <a:off x="6038129" y="1825149"/>
                  <a:ext cx="2906321" cy="6458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1600" b="0" i="1" baseline="-25000" smtClean="0">
                            <a:latin typeface="Cambria Math" panose="02040503050406030204" pitchFamily="18" charset="0"/>
                          </a:rPr>
                          <m:t>𝑓𝑙𝑢𝑥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[</m:t>
                            </m:r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𝐶𝑝</m:t>
                                </m:r>
                              </m:den>
                            </m:f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en-US" sz="1600" i="1" baseline="-25000">
                                <a:latin typeface="Cambria Math" panose="02040503050406030204" pitchFamily="18" charset="0"/>
                              </a:rPr>
                              <m:t>𝑛𝑒𝑡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− 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𝑔𝑆</m:t>
                            </m:r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d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]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𝑑𝑡</m:t>
                            </m:r>
                          </m:e>
                        </m:nary>
                      </m:oMath>
                    </m:oMathPara>
                  </a14:m>
                  <a:endParaRPr lang="en-US" sz="1600" baseline="-250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0A387F5-9068-3E4E-9443-33B03FC390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8129" y="1825149"/>
                  <a:ext cx="2906321" cy="645818"/>
                </a:xfrm>
                <a:prstGeom prst="rect">
                  <a:avLst/>
                </a:prstGeom>
                <a:blipFill>
                  <a:blip r:embed="rId5"/>
                  <a:stretch>
                    <a:fillRect l="-1060" t="-153846" b="-20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347C36-269D-4E4B-993D-BA815F7534C1}"/>
                </a:ext>
              </a:extLst>
            </p:cNvPr>
            <p:cNvSpPr txBox="1"/>
            <p:nvPr/>
          </p:nvSpPr>
          <p:spPr>
            <a:xfrm>
              <a:off x="8271036" y="2174536"/>
              <a:ext cx="8306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Calibri" panose="020F0502020204030204" pitchFamily="34" charset="0"/>
                  <a:cs typeface="Calibri" panose="020F0502020204030204" pitchFamily="34" charset="0"/>
                </a:rPr>
                <a:t>Gill (1982)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2141398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D2C905-4BA4-5444-8B22-10BEF48AE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72" y="128953"/>
            <a:ext cx="3990221" cy="458099"/>
          </a:xfrm>
        </p:spPr>
        <p:txBody>
          <a:bodyPr/>
          <a:lstStyle/>
          <a:p>
            <a:pPr algn="l"/>
            <a:r>
              <a:rPr lang="en-US" sz="3200" dirty="0"/>
              <a:t>Take home Messages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B9432-C6FD-F94F-B105-74D2CC841E8E}"/>
              </a:ext>
            </a:extLst>
          </p:cNvPr>
          <p:cNvSpPr txBox="1"/>
          <p:nvPr/>
        </p:nvSpPr>
        <p:spPr>
          <a:xfrm>
            <a:off x="284285" y="819026"/>
            <a:ext cx="8575430" cy="2759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2000"/>
              </a:spcBef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Within the </a:t>
            </a:r>
            <a:r>
              <a:rPr lang="en-US" sz="2000" b="1" dirty="0" err="1">
                <a:solidFill>
                  <a:schemeClr val="bg1"/>
                </a:solidFill>
              </a:rPr>
              <a:t>Irminger</a:t>
            </a:r>
            <a:r>
              <a:rPr lang="en-US" sz="2000" b="1" dirty="0">
                <a:solidFill>
                  <a:schemeClr val="bg1"/>
                </a:solidFill>
              </a:rPr>
              <a:t> Sea, the anomaly was rapidly advected by the boundary currents while slowly spreading to the basin center </a:t>
            </a:r>
          </a:p>
          <a:p>
            <a:pPr marL="342900" indent="-342900" algn="just">
              <a:spcBef>
                <a:spcPts val="2000"/>
              </a:spcBef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Fresh anomaly identified in the Iceland Basin exhibits characteristics of a GSA as it spreads into the </a:t>
            </a:r>
            <a:r>
              <a:rPr lang="en-US" sz="2000" b="1" dirty="0" err="1">
                <a:solidFill>
                  <a:schemeClr val="bg1"/>
                </a:solidFill>
              </a:rPr>
              <a:t>Irminger</a:t>
            </a:r>
            <a:r>
              <a:rPr lang="en-US" sz="2000" b="1" dirty="0">
                <a:solidFill>
                  <a:schemeClr val="bg1"/>
                </a:solidFill>
              </a:rPr>
              <a:t> Sea  </a:t>
            </a:r>
          </a:p>
          <a:p>
            <a:pPr marL="342900" indent="-342900" algn="just">
              <a:spcBef>
                <a:spcPts val="2000"/>
              </a:spcBef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Extreme freshening played an important role in suppressing the deep convection in the </a:t>
            </a:r>
            <a:r>
              <a:rPr lang="en-US" sz="2000" b="1" dirty="0" err="1">
                <a:solidFill>
                  <a:schemeClr val="bg1"/>
                </a:solidFill>
              </a:rPr>
              <a:t>Iminger</a:t>
            </a:r>
            <a:r>
              <a:rPr lang="en-US" sz="2000" b="1" dirty="0">
                <a:solidFill>
                  <a:schemeClr val="bg1"/>
                </a:solidFill>
              </a:rPr>
              <a:t> Sea during the 2018-2019 and 2019-2020 winters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5A1D05-59DF-AE44-BF3F-2B132777B9B8}"/>
              </a:ext>
            </a:extLst>
          </p:cNvPr>
          <p:cNvSpPr txBox="1"/>
          <p:nvPr/>
        </p:nvSpPr>
        <p:spPr>
          <a:xfrm>
            <a:off x="586154" y="3705222"/>
            <a:ext cx="7971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>
                <a:solidFill>
                  <a:schemeClr val="bg1"/>
                </a:solidFill>
              </a:rPr>
              <a:t>Biló</a:t>
            </a:r>
            <a:r>
              <a:rPr lang="en-US" sz="1600" dirty="0">
                <a:solidFill>
                  <a:schemeClr val="bg1"/>
                </a:solidFill>
              </a:rPr>
              <a:t>, T. C., F. </a:t>
            </a:r>
            <a:r>
              <a:rPr lang="en-US" sz="1600" dirty="0" err="1">
                <a:solidFill>
                  <a:schemeClr val="bg1"/>
                </a:solidFill>
              </a:rPr>
              <a:t>Straneo</a:t>
            </a:r>
            <a:r>
              <a:rPr lang="en-US" sz="1600" dirty="0">
                <a:solidFill>
                  <a:schemeClr val="bg1"/>
                </a:solidFill>
              </a:rPr>
              <a:t>, J. </a:t>
            </a:r>
            <a:r>
              <a:rPr lang="en-US" sz="1600" dirty="0" err="1">
                <a:solidFill>
                  <a:schemeClr val="bg1"/>
                </a:solidFill>
              </a:rPr>
              <a:t>Holte</a:t>
            </a:r>
            <a:r>
              <a:rPr lang="en-US" sz="1600" dirty="0">
                <a:solidFill>
                  <a:schemeClr val="bg1"/>
                </a:solidFill>
              </a:rPr>
              <a:t>, and I. A.-A. Le Bras, 2022: Arrival of New Great Salinity Anomaly Weakens Convection in the </a:t>
            </a:r>
            <a:r>
              <a:rPr lang="en-US" sz="1600" dirty="0" err="1">
                <a:solidFill>
                  <a:schemeClr val="bg1"/>
                </a:solidFill>
              </a:rPr>
              <a:t>Irminger</a:t>
            </a:r>
            <a:r>
              <a:rPr lang="en-US" sz="1600" dirty="0">
                <a:solidFill>
                  <a:schemeClr val="bg1"/>
                </a:solidFill>
              </a:rPr>
              <a:t> Sea. </a:t>
            </a:r>
            <a:r>
              <a:rPr lang="en-US" sz="1600" b="1" dirty="0">
                <a:solidFill>
                  <a:schemeClr val="bg1"/>
                </a:solidFill>
              </a:rPr>
              <a:t>Under Review in </a:t>
            </a:r>
            <a:r>
              <a:rPr lang="en-US" sz="1600" b="1" dirty="0" err="1">
                <a:solidFill>
                  <a:schemeClr val="bg1"/>
                </a:solidFill>
              </a:rPr>
              <a:t>Geophys</a:t>
            </a:r>
            <a:r>
              <a:rPr lang="en-US" sz="1600" b="1" dirty="0">
                <a:solidFill>
                  <a:schemeClr val="bg1"/>
                </a:solidFill>
              </a:rPr>
              <a:t>. Res. Lett..  </a:t>
            </a:r>
          </a:p>
        </p:txBody>
      </p:sp>
    </p:spTree>
    <p:extLst>
      <p:ext uri="{BB962C8B-B14F-4D97-AF65-F5344CB8AC3E}">
        <p14:creationId xmlns:p14="http://schemas.microsoft.com/office/powerpoint/2010/main" val="79576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FB2EED84-D1E5-DC44-B1B1-C41A33162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712" y="3157875"/>
            <a:ext cx="4770549" cy="458099"/>
          </a:xfrm>
        </p:spPr>
        <p:txBody>
          <a:bodyPr/>
          <a:lstStyle/>
          <a:p>
            <a:pPr algn="l"/>
            <a:r>
              <a:rPr lang="en-US" sz="3200" dirty="0"/>
              <a:t>Questions or comments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D33AA0-9BEA-8E41-A284-494FF7C7D463}"/>
              </a:ext>
            </a:extLst>
          </p:cNvPr>
          <p:cNvSpPr/>
          <p:nvPr/>
        </p:nvSpPr>
        <p:spPr>
          <a:xfrm>
            <a:off x="954630" y="3521744"/>
            <a:ext cx="3624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Email me: </a:t>
            </a:r>
            <a:r>
              <a:rPr lang="en-US" u="sng" dirty="0" err="1">
                <a:solidFill>
                  <a:schemeClr val="bg1"/>
                </a:solidFill>
              </a:rPr>
              <a:t>tcarrilhobilo@ucsd.edu</a:t>
            </a:r>
            <a:endParaRPr lang="en-US" u="sng" dirty="0">
              <a:solidFill>
                <a:schemeClr val="bg1"/>
              </a:solidFill>
            </a:endParaRPr>
          </a:p>
        </p:txBody>
      </p:sp>
      <p:pic>
        <p:nvPicPr>
          <p:cNvPr id="7" name="animationS1" descr="animationS1">
            <a:hlinkClick r:id="" action="ppaction://media"/>
            <a:extLst>
              <a:ext uri="{FF2B5EF4-FFF2-40B4-BE49-F238E27FC236}">
                <a16:creationId xmlns:a16="http://schemas.microsoft.com/office/drawing/2014/main" id="{862B6027-C891-7C43-BE0A-F0C30C95F4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4915" r="18147" b="19618"/>
          <a:stretch/>
        </p:blipFill>
        <p:spPr>
          <a:xfrm>
            <a:off x="5772710" y="2916692"/>
            <a:ext cx="3140416" cy="21212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83270E-E8AC-6E49-A061-87A8BE463716}"/>
              </a:ext>
            </a:extLst>
          </p:cNvPr>
          <p:cNvSpPr txBox="1"/>
          <p:nvPr/>
        </p:nvSpPr>
        <p:spPr>
          <a:xfrm>
            <a:off x="0" y="0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References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340DEC-342C-204B-B7D6-344C31ADD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8829" y="4551300"/>
            <a:ext cx="527828" cy="5302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19D79A-734D-7D48-809A-978E170CECC0}"/>
              </a:ext>
            </a:extLst>
          </p:cNvPr>
          <p:cNvSpPr/>
          <p:nvPr/>
        </p:nvSpPr>
        <p:spPr>
          <a:xfrm>
            <a:off x="0" y="3977316"/>
            <a:ext cx="55451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Presentation on </a:t>
            </a:r>
            <a:r>
              <a:rPr lang="en-US" u="sng" dirty="0">
                <a:solidFill>
                  <a:schemeClr val="bg1"/>
                </a:solidFill>
              </a:rPr>
              <a:t>Friday 03/04 03:30 – 04:30 PM EST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A4BBD3-55CC-6449-8F2A-01EDA47321AE}"/>
              </a:ext>
            </a:extLst>
          </p:cNvPr>
          <p:cNvSpPr/>
          <p:nvPr/>
        </p:nvSpPr>
        <p:spPr>
          <a:xfrm>
            <a:off x="273084" y="4262302"/>
            <a:ext cx="51396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Id#4821 @ PL05 Ventilation, circulation, and mixing of the deep ocean</a:t>
            </a:r>
          </a:p>
          <a:p>
            <a:r>
              <a:rPr lang="en-US" dirty="0">
                <a:solidFill>
                  <a:srgbClr val="162B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180490-D72D-B94C-8872-51A6BFE9E6F5}"/>
              </a:ext>
            </a:extLst>
          </p:cNvPr>
          <p:cNvSpPr/>
          <p:nvPr/>
        </p:nvSpPr>
        <p:spPr>
          <a:xfrm>
            <a:off x="0" y="159931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Belkin, I. M. (2004). Propagation of the “Great Salinity Anomaly” of the 1990s Around the Northern North Atlantic. Geophysical Research Letters, 31 (8), L08306.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10.1029/2003GL019334</a:t>
            </a:r>
          </a:p>
          <a:p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Jong, F. M., van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Aken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H. M.,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Vage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K., &amp;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Pickart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R. S. (2012). Convective Mixing in the Central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Irminger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Sea: 2002–2010. Deep Sea Research Part I: Oceanographic Research Papers, 63 , 36–51.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10.1016/j.dsr.2012.01.003</a:t>
            </a:r>
          </a:p>
          <a:p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Dee, D. P.,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Uppala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S. M., Simmons, A. J.,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Berrisford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P., Kobayashi, S., . . .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Vitart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F. (2011). The ERA-Interim reanalysis: configuration and performance of the data assimilation system. Quarterly Journal of the Royal Meteorological Society, 137 (656), 553–597.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10.1002/qj.828</a:t>
            </a:r>
          </a:p>
          <a:p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Gill, A. E. (1982). Atmosphere-Ocean Dynamics. San Diego, United States of America: Academic Press.</a:t>
            </a:r>
          </a:p>
          <a:p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Good, S. A., Martin, M. J., &amp; Rayner, N. A. (2013). EN4: Quality controlled ocean temperature and salinity profiles and monthly objective analyses with uncertainty estimates. Journal of Geophysical Research: Oceans, 118 (12), 6704–6716.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10.1002/2013JC009067</a:t>
            </a:r>
          </a:p>
          <a:p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Holliday, P. N.,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Bersch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Berx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Chafik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L., Cunningham, S.,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Florindo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-Lopez, C., . . .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Yashayaev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Y. (2020). Ocean circulation causes the largest freshening event for 120 years in eastern subpolar North Atlantic. Nature Communica461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tions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11 (1), 585.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10.1038/s41467-020-14474-y</a:t>
            </a:r>
          </a:p>
          <a:p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Bras, I. A. A.-A.,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Straneo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Holte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J., de Jong, F. M., &amp; Holliday, P. N. 486 (2020). Rapid Export of Waters Formed by Convection Near the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Irminger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Sea’s Western Boundary. Geophysical Research Letters, 47 (3).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10.1029/2019GL085989</a:t>
            </a:r>
          </a:p>
          <a:p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Roemmich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D., &amp; Gilson, J. (2009). The 2004-2008 mean and annual cycle of temperature, salinity, and steric height in the global ocean from the Argo Program. Progress in Oceanography, 82 (2), 81–100.</a:t>
            </a:r>
          </a:p>
          <a:p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Schmidt, S., &amp; Send, U. (2007). Origin and Composition of Seasonal Labrador Sea Freshwater. Journal of Physical Oceanography, 37 (6), 1445–1454.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10.1175/JPO3065.1</a:t>
            </a:r>
          </a:p>
          <a:p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Tesdal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J.-E.,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Abernathey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R. P., Goes, J. I., Gordon, A. L., &amp;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Haine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T. W. N. (2018). Salinity Trends within the Upper Layers of the Subpolar North Atlantic. Journal of Climate, 31 (7), 2675–2698. </a:t>
            </a:r>
            <a:r>
              <a:rPr lang="en-US" sz="7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10.1175/JCLI-D-17-0532.1</a:t>
            </a:r>
          </a:p>
          <a:p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7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https://www.o-snap.org/</a:t>
            </a:r>
            <a:endParaRPr lang="en-US" sz="7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 descr="A close - up of a flag&#10;&#10;Description automatically generated with low confidence">
            <a:extLst>
              <a:ext uri="{FF2B5EF4-FFF2-40B4-BE49-F238E27FC236}">
                <a16:creationId xmlns:a16="http://schemas.microsoft.com/office/drawing/2014/main" id="{14D06062-A23F-FD4F-9511-7B1A74BF3FC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7205" r="7811" b="12082"/>
          <a:stretch/>
        </p:blipFill>
        <p:spPr>
          <a:xfrm>
            <a:off x="3773484" y="4551300"/>
            <a:ext cx="556059" cy="53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476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Section Slides">
  <a:themeElements>
    <a:clrScheme name="UC San Diego Health">
      <a:dk1>
        <a:srgbClr val="464749"/>
      </a:dk1>
      <a:lt1>
        <a:srgbClr val="FFFFFF"/>
      </a:lt1>
      <a:dk2>
        <a:srgbClr val="101D3A"/>
      </a:dk2>
      <a:lt2>
        <a:srgbClr val="FFFFFF"/>
      </a:lt2>
      <a:accent1>
        <a:srgbClr val="0C68AC"/>
      </a:accent1>
      <a:accent2>
        <a:srgbClr val="15A599"/>
      </a:accent2>
      <a:accent3>
        <a:srgbClr val="0C636E"/>
      </a:accent3>
      <a:accent4>
        <a:srgbClr val="443D82"/>
      </a:accent4>
      <a:accent5>
        <a:srgbClr val="671943"/>
      </a:accent5>
      <a:accent6>
        <a:srgbClr val="A7B306"/>
      </a:accent6>
      <a:hlink>
        <a:srgbClr val="AA0023"/>
      </a:hlink>
      <a:folHlink>
        <a:srgbClr val="0C68A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SDHealth-16x9" id="{6D9D32FB-35C8-1345-8EFA-FDD3A2A06C29}" vid="{C3C87989-F9C7-F540-B8B8-EF7C3FAE362D}"/>
    </a:ext>
  </a:extLst>
</a:theme>
</file>

<file path=ppt/theme/theme2.xml><?xml version="1.0" encoding="utf-8"?>
<a:theme xmlns:a="http://schemas.openxmlformats.org/drawingml/2006/main" name="Content Slides">
  <a:themeElements>
    <a:clrScheme name="Custom 3">
      <a:dk1>
        <a:srgbClr val="464749"/>
      </a:dk1>
      <a:lt1>
        <a:srgbClr val="FFFFFF"/>
      </a:lt1>
      <a:dk2>
        <a:srgbClr val="101D3A"/>
      </a:dk2>
      <a:lt2>
        <a:srgbClr val="FFFFFF"/>
      </a:lt2>
      <a:accent1>
        <a:srgbClr val="006995"/>
      </a:accent1>
      <a:accent2>
        <a:srgbClr val="F3E500"/>
      </a:accent2>
      <a:accent3>
        <a:srgbClr val="182B48"/>
      </a:accent3>
      <a:accent4>
        <a:srgbClr val="B4B5BD"/>
      </a:accent4>
      <a:accent5>
        <a:srgbClr val="00C5D6"/>
      </a:accent5>
      <a:accent6>
        <a:srgbClr val="6D953A"/>
      </a:accent6>
      <a:hlink>
        <a:srgbClr val="006995"/>
      </a:hlink>
      <a:folHlink>
        <a:srgbClr val="00C5D6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CSDHealth-16x9" id="{6D9D32FB-35C8-1345-8EFA-FDD3A2A06C29}" vid="{D1FA57BC-5BD4-D841-879B-304073B8C05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E8EF9B5484074A9AD6AE3ECE890B10" ma:contentTypeVersion="1" ma:contentTypeDescription="Create a new document." ma:contentTypeScope="" ma:versionID="e3ebee926d0fba3772ddfd6cf3762369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a447206dab0015f8b9f8924535193e8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845859A-C588-4588-AB1B-0F629E367C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971539-B776-48D0-B41E-084723CFE5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E3C980-C590-44A7-B970-BBC4E6ABA5C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UCSDHealth-PPT-16x9</Template>
  <TotalTime>86103</TotalTime>
  <Words>3288</Words>
  <Application>Microsoft Macintosh PowerPoint</Application>
  <PresentationFormat>On-screen Show (16:9)</PresentationFormat>
  <Paragraphs>263</Paragraphs>
  <Slides>13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</vt:lpstr>
      <vt:lpstr>Cambria Math</vt:lpstr>
      <vt:lpstr>Wingdings</vt:lpstr>
      <vt:lpstr>Section Slides</vt:lpstr>
      <vt:lpstr>Content Slides</vt:lpstr>
      <vt:lpstr>On the recent freshening of the irminger sea (2015-2020) </vt:lpstr>
      <vt:lpstr>Deep water production, and heat and carbon sequestration can be affected by salinity</vt:lpstr>
      <vt:lpstr>PowerPoint Presentation</vt:lpstr>
      <vt:lpstr>Goal</vt:lpstr>
      <vt:lpstr>Result 1: Fresh Anomaly propagated into the Irminger Sea causing strong salinity trends between 2015-2020</vt:lpstr>
      <vt:lpstr>Result 2: The recent freshening is similar in amplitude and duration to previous GSAs</vt:lpstr>
      <vt:lpstr>Result 3: Freshening helped suppress deep convection and made the ISIW fresher and lighter </vt:lpstr>
      <vt:lpstr>Result 3: Freshening helped suppress deep convection and made the ISIW fresher and lighter </vt:lpstr>
      <vt:lpstr>Result 3: Freshening helped suppress deep convection and made the ISIW fresher and lighter </vt:lpstr>
      <vt:lpstr>Result 3: Freshening helped suppress deep convection and made the ISIW fresher and lighter </vt:lpstr>
      <vt:lpstr>Result 3: Freshening helped suppress deep convection and made the ISIW fresher and lighter </vt:lpstr>
      <vt:lpstr>Take home Messages</vt:lpstr>
      <vt:lpstr>Questions or comments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Slide. Arial 40pt</dc:title>
  <dc:creator>Toombs, Monica</dc:creator>
  <cp:lastModifiedBy>Carrilho Bilo, Tiago</cp:lastModifiedBy>
  <cp:revision>1040</cp:revision>
  <cp:lastPrinted>2017-09-21T22:22:55Z</cp:lastPrinted>
  <dcterms:created xsi:type="dcterms:W3CDTF">2016-05-16T17:59:33Z</dcterms:created>
  <dcterms:modified xsi:type="dcterms:W3CDTF">2022-02-10T07:54:09Z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0x010100FAE8EF9B5484074A9AD6AE3ECE890B10</vt:lpwstr>
  </property>
</Properties>
</file>